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6"/>
  </p:sldMasterIdLst>
  <p:notesMasterIdLst>
    <p:notesMasterId r:id="rId79"/>
  </p:notesMasterIdLst>
  <p:handoutMasterIdLst>
    <p:handoutMasterId r:id="rId80"/>
  </p:handoutMasterIdLst>
  <p:sldIdLst>
    <p:sldId id="258" r:id="rId7"/>
    <p:sldId id="417" r:id="rId8"/>
    <p:sldId id="418" r:id="rId9"/>
    <p:sldId id="376" r:id="rId10"/>
    <p:sldId id="430" r:id="rId11"/>
    <p:sldId id="442" r:id="rId12"/>
    <p:sldId id="457" r:id="rId13"/>
    <p:sldId id="458" r:id="rId14"/>
    <p:sldId id="443" r:id="rId15"/>
    <p:sldId id="432" r:id="rId16"/>
    <p:sldId id="433" r:id="rId17"/>
    <p:sldId id="444" r:id="rId18"/>
    <p:sldId id="456" r:id="rId19"/>
    <p:sldId id="419" r:id="rId20"/>
    <p:sldId id="420" r:id="rId21"/>
    <p:sldId id="421" r:id="rId22"/>
    <p:sldId id="422" r:id="rId23"/>
    <p:sldId id="423" r:id="rId24"/>
    <p:sldId id="424" r:id="rId25"/>
    <p:sldId id="425" r:id="rId26"/>
    <p:sldId id="426" r:id="rId27"/>
    <p:sldId id="427" r:id="rId28"/>
    <p:sldId id="428" r:id="rId29"/>
    <p:sldId id="306" r:id="rId30"/>
    <p:sldId id="379" r:id="rId31"/>
    <p:sldId id="429" r:id="rId32"/>
    <p:sldId id="388" r:id="rId33"/>
    <p:sldId id="389" r:id="rId34"/>
    <p:sldId id="459" r:id="rId35"/>
    <p:sldId id="460" r:id="rId36"/>
    <p:sldId id="408" r:id="rId37"/>
    <p:sldId id="390" r:id="rId38"/>
    <p:sldId id="461" r:id="rId39"/>
    <p:sldId id="462" r:id="rId40"/>
    <p:sldId id="463" r:id="rId41"/>
    <p:sldId id="464" r:id="rId42"/>
    <p:sldId id="465" r:id="rId43"/>
    <p:sldId id="466" r:id="rId44"/>
    <p:sldId id="471" r:id="rId45"/>
    <p:sldId id="467" r:id="rId46"/>
    <p:sldId id="468" r:id="rId47"/>
    <p:sldId id="469" r:id="rId48"/>
    <p:sldId id="470" r:id="rId49"/>
    <p:sldId id="434" r:id="rId50"/>
    <p:sldId id="413" r:id="rId51"/>
    <p:sldId id="407" r:id="rId52"/>
    <p:sldId id="409" r:id="rId53"/>
    <p:sldId id="411" r:id="rId54"/>
    <p:sldId id="412" r:id="rId55"/>
    <p:sldId id="415" r:id="rId56"/>
    <p:sldId id="438" r:id="rId57"/>
    <p:sldId id="439" r:id="rId58"/>
    <p:sldId id="440" r:id="rId59"/>
    <p:sldId id="441" r:id="rId60"/>
    <p:sldId id="406" r:id="rId61"/>
    <p:sldId id="358" r:id="rId62"/>
    <p:sldId id="356" r:id="rId63"/>
    <p:sldId id="357" r:id="rId64"/>
    <p:sldId id="368" r:id="rId65"/>
    <p:sldId id="367" r:id="rId66"/>
    <p:sldId id="369" r:id="rId67"/>
    <p:sldId id="416" r:id="rId68"/>
    <p:sldId id="330" r:id="rId69"/>
    <p:sldId id="447" r:id="rId70"/>
    <p:sldId id="448" r:id="rId71"/>
    <p:sldId id="451" r:id="rId72"/>
    <p:sldId id="450" r:id="rId73"/>
    <p:sldId id="449" r:id="rId74"/>
    <p:sldId id="452" r:id="rId75"/>
    <p:sldId id="453" r:id="rId76"/>
    <p:sldId id="454" r:id="rId77"/>
    <p:sldId id="455" r:id="rId78"/>
  </p:sldIdLst>
  <p:sldSz cx="12192000" cy="6858000"/>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BB6B"/>
    <a:srgbClr val="DFAB87"/>
    <a:srgbClr val="7ED4E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4343" autoAdjust="0"/>
  </p:normalViewPr>
  <p:slideViewPr>
    <p:cSldViewPr>
      <p:cViewPr varScale="1">
        <p:scale>
          <a:sx n="70" d="100"/>
          <a:sy n="70" d="100"/>
        </p:scale>
        <p:origin x="636" y="54"/>
      </p:cViewPr>
      <p:guideLst>
        <p:guide orient="horz" pos="2160"/>
        <p:guide pos="3840"/>
      </p:guideLst>
    </p:cSldViewPr>
  </p:slideViewPr>
  <p:outlineViewPr>
    <p:cViewPr>
      <p:scale>
        <a:sx n="33" d="100"/>
        <a:sy n="33" d="100"/>
      </p:scale>
      <p:origin x="48" y="8910"/>
    </p:cViewPr>
  </p:outlineViewPr>
  <p:notesTextViewPr>
    <p:cViewPr>
      <p:scale>
        <a:sx n="100" d="100"/>
        <a:sy n="100" d="100"/>
      </p:scale>
      <p:origin x="0" y="0"/>
    </p:cViewPr>
  </p:notesTextViewPr>
  <p:sorterViewPr>
    <p:cViewPr>
      <p:scale>
        <a:sx n="50" d="100"/>
        <a:sy n="50" d="100"/>
      </p:scale>
      <p:origin x="0" y="18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563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563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5992D6-2D84-406F-ADA7-B8F62B46AF1A}" type="slidenum">
              <a:rPr lang="en-GB"/>
              <a:pPr/>
              <a:t>‹#›</a:t>
            </a:fld>
            <a:endParaRPr lang="en-GB"/>
          </a:p>
        </p:txBody>
      </p:sp>
    </p:spTree>
    <p:extLst>
      <p:ext uri="{BB962C8B-B14F-4D97-AF65-F5344CB8AC3E}">
        <p14:creationId xmlns:p14="http://schemas.microsoft.com/office/powerpoint/2010/main" val="1856710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358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EC6D76D-D1D2-4B69-A3CD-F9F8DB0CD884}" type="slidenum">
              <a:rPr lang="en-GB"/>
              <a:pPr/>
              <a:t>‹#›</a:t>
            </a:fld>
            <a:endParaRPr lang="en-GB"/>
          </a:p>
        </p:txBody>
      </p:sp>
    </p:spTree>
    <p:extLst>
      <p:ext uri="{BB962C8B-B14F-4D97-AF65-F5344CB8AC3E}">
        <p14:creationId xmlns:p14="http://schemas.microsoft.com/office/powerpoint/2010/main" val="28741545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BD90D-7319-4D2C-A438-E3509A066D43}" type="slidenum">
              <a:rPr lang="en-GB"/>
              <a:pPr/>
              <a:t>1</a:t>
            </a:fld>
            <a:endParaRPr lang="en-GB"/>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276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46D613-2830-42AB-AAA1-68044F4EEE2F}" type="slidenum">
              <a:rPr lang="en-GB" smtClean="0"/>
              <a:t>47</a:t>
            </a:fld>
            <a:endParaRPr lang="en-GB"/>
          </a:p>
        </p:txBody>
      </p:sp>
    </p:spTree>
    <p:extLst>
      <p:ext uri="{BB962C8B-B14F-4D97-AF65-F5344CB8AC3E}">
        <p14:creationId xmlns:p14="http://schemas.microsoft.com/office/powerpoint/2010/main" val="561564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846D613-2830-42AB-AAA1-68044F4EEE2F}" type="slidenum">
              <a:rPr lang="en-GB" smtClean="0"/>
              <a:t>48</a:t>
            </a:fld>
            <a:endParaRPr lang="en-GB"/>
          </a:p>
        </p:txBody>
      </p:sp>
    </p:spTree>
    <p:extLst>
      <p:ext uri="{BB962C8B-B14F-4D97-AF65-F5344CB8AC3E}">
        <p14:creationId xmlns:p14="http://schemas.microsoft.com/office/powerpoint/2010/main" val="50412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846D613-2830-42AB-AAA1-68044F4EEE2F}" type="slidenum">
              <a:rPr lang="en-GB" smtClean="0"/>
              <a:t>49</a:t>
            </a:fld>
            <a:endParaRPr lang="en-GB"/>
          </a:p>
        </p:txBody>
      </p:sp>
    </p:spTree>
    <p:extLst>
      <p:ext uri="{BB962C8B-B14F-4D97-AF65-F5344CB8AC3E}">
        <p14:creationId xmlns:p14="http://schemas.microsoft.com/office/powerpoint/2010/main" val="33300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p:txBody>
      </p:sp>
      <p:sp>
        <p:nvSpPr>
          <p:cNvPr id="4" name="Slide Number Placeholder 3"/>
          <p:cNvSpPr>
            <a:spLocks noGrp="1"/>
          </p:cNvSpPr>
          <p:nvPr>
            <p:ph type="sldNum" sz="quarter" idx="5"/>
          </p:nvPr>
        </p:nvSpPr>
        <p:spPr/>
        <p:txBody>
          <a:bodyPr/>
          <a:lstStyle/>
          <a:p>
            <a:pPr>
              <a:defRPr/>
            </a:pPr>
            <a:fld id="{075EA994-12DD-401B-9CEF-94729CE7F7A4}" type="slidenum">
              <a:rPr lang="en-GB" smtClean="0"/>
              <a:pPr>
                <a:defRPr/>
              </a:pPr>
              <a:t>57</a:t>
            </a:fld>
            <a:endParaRPr lang="en-GB"/>
          </a:p>
        </p:txBody>
      </p:sp>
    </p:spTree>
    <p:extLst>
      <p:ext uri="{BB962C8B-B14F-4D97-AF65-F5344CB8AC3E}">
        <p14:creationId xmlns:p14="http://schemas.microsoft.com/office/powerpoint/2010/main" val="270252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a:p>
        </p:txBody>
      </p:sp>
      <p:sp>
        <p:nvSpPr>
          <p:cNvPr id="56324" name="Slide Number Placeholder 3"/>
          <p:cNvSpPr>
            <a:spLocks noGrp="1"/>
          </p:cNvSpPr>
          <p:nvPr>
            <p:ph type="sldNum" sz="quarter" idx="5"/>
          </p:nvPr>
        </p:nvSpPr>
        <p:spPr/>
        <p:txBody>
          <a:bodyPr/>
          <a:lstStyle/>
          <a:p>
            <a:pPr>
              <a:defRPr/>
            </a:pPr>
            <a:fld id="{F4E4FB3E-EE6D-419A-8759-4DEF37CC2C3A}" type="slidenum">
              <a:rPr lang="en-GB" smtClean="0"/>
              <a:pPr>
                <a:defRPr/>
              </a:pPr>
              <a:t>58</a:t>
            </a:fld>
            <a:endParaRPr lang="en-GB"/>
          </a:p>
        </p:txBody>
      </p:sp>
    </p:spTree>
    <p:extLst>
      <p:ext uri="{BB962C8B-B14F-4D97-AF65-F5344CB8AC3E}">
        <p14:creationId xmlns:p14="http://schemas.microsoft.com/office/powerpoint/2010/main" val="202593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EC6D76D-D1D2-4B69-A3CD-F9F8DB0CD884}" type="slidenum">
              <a:rPr lang="en-GB" smtClean="0"/>
              <a:pPr/>
              <a:t>63</a:t>
            </a:fld>
            <a:endParaRPr lang="en-GB"/>
          </a:p>
        </p:txBody>
      </p:sp>
    </p:spTree>
    <p:extLst>
      <p:ext uri="{BB962C8B-B14F-4D97-AF65-F5344CB8AC3E}">
        <p14:creationId xmlns:p14="http://schemas.microsoft.com/office/powerpoint/2010/main" val="160863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EC6D76D-D1D2-4B69-A3CD-F9F8DB0CD884}" type="slidenum">
              <a:rPr lang="en-GB" smtClean="0"/>
              <a:pPr/>
              <a:t>69</a:t>
            </a:fld>
            <a:endParaRPr lang="en-GB"/>
          </a:p>
        </p:txBody>
      </p:sp>
    </p:spTree>
    <p:extLst>
      <p:ext uri="{BB962C8B-B14F-4D97-AF65-F5344CB8AC3E}">
        <p14:creationId xmlns:p14="http://schemas.microsoft.com/office/powerpoint/2010/main" val="89945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GB" altLang="en-US">
              <a:ea typeface="ＭＳ Ｐゴシック"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4EE1EADD-2C9F-D54F-B1F4-7273D41E9B73}" type="slidenum">
              <a:rPr lang="en-GB" altLang="en-US"/>
              <a:pPr>
                <a:spcBef>
                  <a:spcPct val="0"/>
                </a:spcBef>
              </a:pPr>
              <a:t>4</a:t>
            </a:fld>
            <a:endParaRPr lang="en-GB" altLang="en-US"/>
          </a:p>
        </p:txBody>
      </p:sp>
    </p:spTree>
    <p:extLst>
      <p:ext uri="{BB962C8B-B14F-4D97-AF65-F5344CB8AC3E}">
        <p14:creationId xmlns:p14="http://schemas.microsoft.com/office/powerpoint/2010/main" val="190944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EC6D76D-D1D2-4B69-A3CD-F9F8DB0CD884}" type="slidenum">
              <a:rPr lang="en-GB" smtClean="0"/>
              <a:pPr/>
              <a:t>22</a:t>
            </a:fld>
            <a:endParaRPr lang="en-GB"/>
          </a:p>
        </p:txBody>
      </p:sp>
    </p:spTree>
    <p:extLst>
      <p:ext uri="{BB962C8B-B14F-4D97-AF65-F5344CB8AC3E}">
        <p14:creationId xmlns:p14="http://schemas.microsoft.com/office/powerpoint/2010/main" val="59469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9EC6D76D-D1D2-4B69-A3CD-F9F8DB0CD884}" type="slidenum">
              <a:rPr lang="en-GB" smtClean="0"/>
              <a:pPr/>
              <a:t>24</a:t>
            </a:fld>
            <a:endParaRPr lang="en-GB"/>
          </a:p>
        </p:txBody>
      </p:sp>
    </p:spTree>
    <p:extLst>
      <p:ext uri="{BB962C8B-B14F-4D97-AF65-F5344CB8AC3E}">
        <p14:creationId xmlns:p14="http://schemas.microsoft.com/office/powerpoint/2010/main" val="34401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D48DD089-8B1B-2549-BB58-FF689A6B976F}" type="slidenum">
              <a:rPr lang="en-GB" altLang="en-US"/>
              <a:pPr>
                <a:spcBef>
                  <a:spcPct val="0"/>
                </a:spcBef>
              </a:pPr>
              <a:t>25</a:t>
            </a:fld>
            <a:endParaRPr lang="en-GB" altLang="en-US"/>
          </a:p>
        </p:txBody>
      </p:sp>
      <p:sp>
        <p:nvSpPr>
          <p:cNvPr id="22530"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5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Tree>
    <p:extLst>
      <p:ext uri="{BB962C8B-B14F-4D97-AF65-F5344CB8AC3E}">
        <p14:creationId xmlns:p14="http://schemas.microsoft.com/office/powerpoint/2010/main" val="148134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GB" altLang="en-US" sz="800">
              <a:solidFill>
                <a:schemeClr val="tx2"/>
              </a:solidFill>
              <a:ea typeface="ＭＳ Ｐゴシック" charset="-128"/>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CE37473F-392E-9A44-84FA-1AE2A8F447A7}" type="slidenum">
              <a:rPr lang="en-GB" altLang="en-US"/>
              <a:pPr>
                <a:spcBef>
                  <a:spcPct val="0"/>
                </a:spcBef>
              </a:pPr>
              <a:t>27</a:t>
            </a:fld>
            <a:endParaRPr lang="en-GB" altLang="en-US"/>
          </a:p>
        </p:txBody>
      </p:sp>
    </p:spTree>
    <p:extLst>
      <p:ext uri="{BB962C8B-B14F-4D97-AF65-F5344CB8AC3E}">
        <p14:creationId xmlns:p14="http://schemas.microsoft.com/office/powerpoint/2010/main" val="16311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ＭＳ Ｐゴシック" charset="-128"/>
              </a:defRPr>
            </a:lvl1pPr>
            <a:lvl2pPr marL="742950" indent="-285750">
              <a:spcBef>
                <a:spcPct val="30000"/>
              </a:spcBef>
              <a:defRPr sz="1200">
                <a:solidFill>
                  <a:schemeClr val="tx1"/>
                </a:solidFill>
                <a:latin typeface="Calibri" charset="0"/>
                <a:ea typeface="ＭＳ Ｐゴシック" charset="-128"/>
              </a:defRPr>
            </a:lvl2pPr>
            <a:lvl3pPr marL="1143000" indent="-228600">
              <a:spcBef>
                <a:spcPct val="30000"/>
              </a:spcBef>
              <a:defRPr sz="1200">
                <a:solidFill>
                  <a:schemeClr val="tx1"/>
                </a:solidFill>
                <a:latin typeface="Calibri" charset="0"/>
                <a:ea typeface="ＭＳ Ｐゴシック" charset="-128"/>
              </a:defRPr>
            </a:lvl3pPr>
            <a:lvl4pPr marL="1600200" indent="-228600">
              <a:spcBef>
                <a:spcPct val="30000"/>
              </a:spcBef>
              <a:defRPr sz="1200">
                <a:solidFill>
                  <a:schemeClr val="tx1"/>
                </a:solidFill>
                <a:latin typeface="Calibri" charset="0"/>
                <a:ea typeface="ＭＳ Ｐゴシック" charset="-128"/>
              </a:defRPr>
            </a:lvl4pPr>
            <a:lvl5pPr marL="2057400" indent="-228600">
              <a:spcBef>
                <a:spcPct val="30000"/>
              </a:spcBef>
              <a:defRPr sz="12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1200">
                <a:solidFill>
                  <a:schemeClr val="tx1"/>
                </a:solidFill>
                <a:latin typeface="Calibri" charset="0"/>
                <a:ea typeface="ＭＳ Ｐゴシック" charset="-128"/>
              </a:defRPr>
            </a:lvl9pPr>
          </a:lstStyle>
          <a:p>
            <a:pPr>
              <a:spcBef>
                <a:spcPct val="0"/>
              </a:spcBef>
            </a:pPr>
            <a:fld id="{35AC0672-018A-9E42-BC30-C6E18B7287DD}" type="slidenum">
              <a:rPr lang="en-US" altLang="en-US">
                <a:solidFill>
                  <a:srgbClr val="000000"/>
                </a:solidFill>
              </a:rPr>
              <a:pPr>
                <a:spcBef>
                  <a:spcPct val="0"/>
                </a:spcBef>
              </a:pPr>
              <a:t>28</a:t>
            </a:fld>
            <a:endParaRPr lang="en-US" altLang="en-US">
              <a:solidFill>
                <a:srgbClr val="000000"/>
              </a:solidFill>
            </a:endParaRPr>
          </a:p>
        </p:txBody>
      </p:sp>
      <p:sp>
        <p:nvSpPr>
          <p:cNvPr id="4198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ea typeface="ＭＳ Ｐゴシック" charset="-128"/>
            </a:endParaRPr>
          </a:p>
        </p:txBody>
      </p:sp>
    </p:spTree>
    <p:extLst>
      <p:ext uri="{BB962C8B-B14F-4D97-AF65-F5344CB8AC3E}">
        <p14:creationId xmlns:p14="http://schemas.microsoft.com/office/powerpoint/2010/main" val="66340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46D613-2830-42AB-AAA1-68044F4EEE2F}" type="slidenum">
              <a:rPr lang="en-GB" smtClean="0"/>
              <a:t>31</a:t>
            </a:fld>
            <a:endParaRPr lang="en-GB"/>
          </a:p>
        </p:txBody>
      </p:sp>
    </p:spTree>
    <p:extLst>
      <p:ext uri="{BB962C8B-B14F-4D97-AF65-F5344CB8AC3E}">
        <p14:creationId xmlns:p14="http://schemas.microsoft.com/office/powerpoint/2010/main" val="20768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846D613-2830-42AB-AAA1-68044F4EEE2F}" type="slidenum">
              <a:rPr lang="en-GB" smtClean="0"/>
              <a:t>46</a:t>
            </a:fld>
            <a:endParaRPr lang="en-GB"/>
          </a:p>
        </p:txBody>
      </p:sp>
    </p:spTree>
    <p:extLst>
      <p:ext uri="{BB962C8B-B14F-4D97-AF65-F5344CB8AC3E}">
        <p14:creationId xmlns:p14="http://schemas.microsoft.com/office/powerpoint/2010/main" val="90597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7C5D5AC-74FB-4CBD-B0F7-001D3D4D5C1D}" type="slidenum">
              <a:rPr lang="en-GB" smtClean="0"/>
              <a:pPr/>
              <a:t>‹#›</a:t>
            </a:fld>
            <a:endParaRPr lang="en-GB"/>
          </a:p>
        </p:txBody>
      </p:sp>
    </p:spTree>
    <p:extLst>
      <p:ext uri="{BB962C8B-B14F-4D97-AF65-F5344CB8AC3E}">
        <p14:creationId xmlns:p14="http://schemas.microsoft.com/office/powerpoint/2010/main" val="2664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3C16B47-98A1-4F5E-8C02-DA7B81DF2742}" type="slidenum">
              <a:rPr lang="en-GB" smtClean="0"/>
              <a:pPr/>
              <a:t>‹#›</a:t>
            </a:fld>
            <a:endParaRPr lang="en-GB"/>
          </a:p>
        </p:txBody>
      </p:sp>
    </p:spTree>
    <p:extLst>
      <p:ext uri="{BB962C8B-B14F-4D97-AF65-F5344CB8AC3E}">
        <p14:creationId xmlns:p14="http://schemas.microsoft.com/office/powerpoint/2010/main" val="42065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E527E3-B92E-4282-BAAB-6065C23190DC}" type="slidenum">
              <a:rPr lang="en-GB" smtClean="0"/>
              <a:pPr/>
              <a:t>‹#›</a:t>
            </a:fld>
            <a:endParaRPr lang="en-GB"/>
          </a:p>
        </p:txBody>
      </p:sp>
    </p:spTree>
    <p:extLst>
      <p:ext uri="{BB962C8B-B14F-4D97-AF65-F5344CB8AC3E}">
        <p14:creationId xmlns:p14="http://schemas.microsoft.com/office/powerpoint/2010/main" val="3949051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92F864-BE50-4787-A8A1-0F18E7143BEF}" type="slidenum">
              <a:rPr lang="en-GB" smtClean="0"/>
              <a:pPr/>
              <a:t>‹#›</a:t>
            </a:fld>
            <a:endParaRPr lang="en-GB"/>
          </a:p>
        </p:txBody>
      </p:sp>
    </p:spTree>
    <p:extLst>
      <p:ext uri="{BB962C8B-B14F-4D97-AF65-F5344CB8AC3E}">
        <p14:creationId xmlns:p14="http://schemas.microsoft.com/office/powerpoint/2010/main" val="13161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1E2551A-A082-4F01-85F1-6A1AA8F5F582}" type="slidenum">
              <a:rPr lang="en-GB" smtClean="0"/>
              <a:pPr/>
              <a:t>‹#›</a:t>
            </a:fld>
            <a:endParaRPr lang="en-GB"/>
          </a:p>
        </p:txBody>
      </p:sp>
    </p:spTree>
    <p:extLst>
      <p:ext uri="{BB962C8B-B14F-4D97-AF65-F5344CB8AC3E}">
        <p14:creationId xmlns:p14="http://schemas.microsoft.com/office/powerpoint/2010/main" val="1753664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21BD43-D5F9-4BE6-8D86-A384A724751A}" type="slidenum">
              <a:rPr lang="en-GB" smtClean="0"/>
              <a:pPr/>
              <a:t>‹#›</a:t>
            </a:fld>
            <a:endParaRPr lang="en-GB"/>
          </a:p>
        </p:txBody>
      </p:sp>
    </p:spTree>
    <p:extLst>
      <p:ext uri="{BB962C8B-B14F-4D97-AF65-F5344CB8AC3E}">
        <p14:creationId xmlns:p14="http://schemas.microsoft.com/office/powerpoint/2010/main" val="339183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5BA15A-1667-4381-9B54-9C4066FF2E32}" type="slidenum">
              <a:rPr lang="en-GB" smtClean="0"/>
              <a:pPr/>
              <a:t>‹#›</a:t>
            </a:fld>
            <a:endParaRPr lang="en-GB"/>
          </a:p>
        </p:txBody>
      </p:sp>
    </p:spTree>
    <p:extLst>
      <p:ext uri="{BB962C8B-B14F-4D97-AF65-F5344CB8AC3E}">
        <p14:creationId xmlns:p14="http://schemas.microsoft.com/office/powerpoint/2010/main" val="394769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DECDEC-3B81-42CE-ADB1-2E0179EC6B26}" type="slidenum">
              <a:rPr lang="en-GB" smtClean="0"/>
              <a:pPr/>
              <a:t>‹#›</a:t>
            </a:fld>
            <a:endParaRPr lang="en-GB"/>
          </a:p>
        </p:txBody>
      </p:sp>
    </p:spTree>
    <p:extLst>
      <p:ext uri="{BB962C8B-B14F-4D97-AF65-F5344CB8AC3E}">
        <p14:creationId xmlns:p14="http://schemas.microsoft.com/office/powerpoint/2010/main" val="423036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F1E3401-A02F-44F5-9603-45AD275E0DF3}" type="slidenum">
              <a:rPr lang="en-GB" smtClean="0"/>
              <a:pPr/>
              <a:t>‹#›</a:t>
            </a:fld>
            <a:endParaRPr lang="en-GB"/>
          </a:p>
        </p:txBody>
      </p:sp>
    </p:spTree>
    <p:extLst>
      <p:ext uri="{BB962C8B-B14F-4D97-AF65-F5344CB8AC3E}">
        <p14:creationId xmlns:p14="http://schemas.microsoft.com/office/powerpoint/2010/main" val="176194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92D36D-E627-4622-9807-3BEC6F3721D5}" type="slidenum">
              <a:rPr lang="en-GB" smtClean="0"/>
              <a:pPr/>
              <a:t>‹#›</a:t>
            </a:fld>
            <a:endParaRPr lang="en-GB"/>
          </a:p>
        </p:txBody>
      </p:sp>
    </p:spTree>
    <p:extLst>
      <p:ext uri="{BB962C8B-B14F-4D97-AF65-F5344CB8AC3E}">
        <p14:creationId xmlns:p14="http://schemas.microsoft.com/office/powerpoint/2010/main" val="46190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A535DBA-2D12-45BF-814B-BDD1EE8A3942}" type="slidenum">
              <a:rPr lang="en-GB" smtClean="0"/>
              <a:pPr/>
              <a:t>‹#›</a:t>
            </a:fld>
            <a:endParaRPr lang="en-GB"/>
          </a:p>
        </p:txBody>
      </p:sp>
    </p:spTree>
    <p:extLst>
      <p:ext uri="{BB962C8B-B14F-4D97-AF65-F5344CB8AC3E}">
        <p14:creationId xmlns:p14="http://schemas.microsoft.com/office/powerpoint/2010/main" val="416583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E7774-5059-4D0F-AE79-BFFAE327BF49}" type="slidenum">
              <a:rPr lang="en-GB" smtClean="0"/>
              <a:pPr/>
              <a:t>‹#›</a:t>
            </a:fld>
            <a:endParaRPr lang="en-GB"/>
          </a:p>
        </p:txBody>
      </p:sp>
    </p:spTree>
    <p:extLst>
      <p:ext uri="{BB962C8B-B14F-4D97-AF65-F5344CB8AC3E}">
        <p14:creationId xmlns:p14="http://schemas.microsoft.com/office/powerpoint/2010/main" val="485783500"/>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ctrTitle"/>
          </p:nvPr>
        </p:nvSpPr>
        <p:spPr/>
        <p:txBody>
          <a:bodyPr>
            <a:normAutofit/>
          </a:bodyPr>
          <a:lstStyle/>
          <a:p>
            <a:r>
              <a:rPr lang="en-GB" sz="4800" dirty="0">
                <a:latin typeface="Tahoma" panose="020B0604030504040204" pitchFamily="34" charset="0"/>
                <a:ea typeface="Tahoma" panose="020B0604030504040204" pitchFamily="34" charset="0"/>
                <a:cs typeface="Tahoma" panose="020B0604030504040204" pitchFamily="34" charset="0"/>
              </a:rPr>
              <a:t>Our Data and IT Law</a:t>
            </a:r>
          </a:p>
        </p:txBody>
      </p:sp>
      <p:sp>
        <p:nvSpPr>
          <p:cNvPr id="7173" name="Rectangle 5"/>
          <p:cNvSpPr>
            <a:spLocks noGrp="1" noChangeArrowheads="1"/>
          </p:cNvSpPr>
          <p:nvPr>
            <p:ph type="subTitle" idx="1"/>
          </p:nvPr>
        </p:nvSpPr>
        <p:spPr/>
        <p:txBody>
          <a:bodyPr>
            <a:normAutofit/>
          </a:bodyPr>
          <a:lstStyle/>
          <a:p>
            <a:r>
              <a:rPr lang="en-GB" altLang="ko-KR" sz="3200" dirty="0" smtClean="0">
                <a:latin typeface="Tahoma" panose="020B0604030504040204" pitchFamily="34" charset="0"/>
                <a:ea typeface="Tahoma" panose="020B0604030504040204" pitchFamily="34" charset="0"/>
                <a:cs typeface="Tahoma" panose="020B0604030504040204" pitchFamily="34" charset="0"/>
              </a:rPr>
              <a:t>Martin Read</a:t>
            </a:r>
            <a:endParaRPr lang="en-GB" altLang="ko-KR" sz="3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Areas of Ethical Debate?</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lstStyle/>
          <a:p>
            <a:r>
              <a:rPr lang="en-GB" dirty="0" smtClean="0">
                <a:latin typeface="Tahoma" panose="020B0604030504040204" pitchFamily="34" charset="0"/>
                <a:ea typeface="Tahoma" panose="020B0604030504040204" pitchFamily="34" charset="0"/>
                <a:cs typeface="Tahoma" panose="020B0604030504040204" pitchFamily="34" charset="0"/>
              </a:rPr>
              <a:t>Get into groups of 4 or 5 people</a:t>
            </a:r>
          </a:p>
          <a:p>
            <a:r>
              <a:rPr lang="en-GB" dirty="0" smtClean="0">
                <a:latin typeface="Tahoma" panose="020B0604030504040204" pitchFamily="34" charset="0"/>
                <a:ea typeface="Tahoma" panose="020B0604030504040204" pitchFamily="34" charset="0"/>
                <a:cs typeface="Tahoma" panose="020B0604030504040204" pitchFamily="34" charset="0"/>
              </a:rPr>
              <a:t>Discuss what </a:t>
            </a:r>
            <a:r>
              <a:rPr lang="en-US" dirty="0" smtClean="0">
                <a:latin typeface="Tahoma" panose="020B0604030504040204" pitchFamily="34" charset="0"/>
                <a:ea typeface="Tahoma" panose="020B0604030504040204" pitchFamily="34" charset="0"/>
                <a:cs typeface="Tahoma" panose="020B0604030504040204" pitchFamily="34" charset="0"/>
              </a:rPr>
              <a:t>areas </a:t>
            </a:r>
            <a:r>
              <a:rPr lang="en-US" dirty="0">
                <a:latin typeface="Tahoma" panose="020B0604030504040204" pitchFamily="34" charset="0"/>
                <a:ea typeface="Tahoma" panose="020B0604030504040204" pitchFamily="34" charset="0"/>
                <a:cs typeface="Tahoma" panose="020B0604030504040204" pitchFamily="34" charset="0"/>
              </a:rPr>
              <a:t>of Ethical </a:t>
            </a:r>
            <a:r>
              <a:rPr lang="en-US" dirty="0" smtClean="0">
                <a:latin typeface="Tahoma" panose="020B0604030504040204" pitchFamily="34" charset="0"/>
                <a:ea typeface="Tahoma" panose="020B0604030504040204" pitchFamily="34" charset="0"/>
                <a:cs typeface="Tahoma" panose="020B0604030504040204" pitchFamily="34" charset="0"/>
              </a:rPr>
              <a:t>Debate there might be within IT</a:t>
            </a:r>
            <a:endParaRPr lang="en-GB" dirty="0" smtClean="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dirty="0"/>
          </a:p>
        </p:txBody>
      </p:sp>
    </p:spTree>
    <p:extLst>
      <p:ext uri="{BB962C8B-B14F-4D97-AF65-F5344CB8AC3E}">
        <p14:creationId xmlns:p14="http://schemas.microsoft.com/office/powerpoint/2010/main" val="153099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Some Areas of Ethical </a:t>
            </a:r>
            <a:r>
              <a:rPr lang="en-US" dirty="0" smtClean="0">
                <a:latin typeface="Tahoma" panose="020B0604030504040204" pitchFamily="34" charset="0"/>
                <a:ea typeface="Tahoma" panose="020B0604030504040204" pitchFamily="34" charset="0"/>
                <a:cs typeface="Tahoma" panose="020B0604030504040204" pitchFamily="34" charset="0"/>
              </a:rPr>
              <a:t>Debate in IT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lvl="0">
              <a:lnSpc>
                <a:spcPct val="9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422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Some Areas of Ethical </a:t>
            </a:r>
            <a:r>
              <a:rPr lang="en-US" dirty="0" smtClean="0">
                <a:latin typeface="Tahoma" panose="020B0604030504040204" pitchFamily="34" charset="0"/>
                <a:ea typeface="Tahoma" panose="020B0604030504040204" pitchFamily="34" charset="0"/>
                <a:cs typeface="Tahoma" panose="020B0604030504040204" pitchFamily="34" charset="0"/>
              </a:rPr>
              <a:t>Debate in IT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lnSpcReduction="10000"/>
          </a:bodyPr>
          <a:lstStyle/>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Personal intrusion</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Privacy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Deception</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Security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Hacking</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Reliability/goodness of fit</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Inappropriate use/abuse of technology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Intellectual property</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Social </a:t>
            </a:r>
            <a:r>
              <a:rPr lang="en-US" dirty="0" smtClean="0">
                <a:latin typeface="Tahoma" panose="020B0604030504040204" pitchFamily="34" charset="0"/>
                <a:ea typeface="Tahoma" panose="020B0604030504040204" pitchFamily="34" charset="0"/>
                <a:cs typeface="Tahoma" panose="020B0604030504040204" pitchFamily="34" charset="0"/>
              </a:rPr>
              <a:t>responsibility</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320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other </a:t>
            </a:r>
            <a:r>
              <a:rPr lang="en-GB" dirty="0" smtClean="0"/>
              <a:t>areas…</a:t>
            </a:r>
            <a:endParaRPr lang="en-GB" dirty="0"/>
          </a:p>
        </p:txBody>
      </p:sp>
      <p:sp>
        <p:nvSpPr>
          <p:cNvPr id="3" name="Content Placeholder 2"/>
          <p:cNvSpPr>
            <a:spLocks noGrp="1"/>
          </p:cNvSpPr>
          <p:nvPr>
            <p:ph idx="1"/>
          </p:nvPr>
        </p:nvSpPr>
        <p:spPr/>
        <p:txBody>
          <a:bodyPr/>
          <a:lstStyle/>
          <a:p>
            <a:pPr>
              <a:spcBef>
                <a:spcPts val="900"/>
              </a:spcBef>
            </a:pPr>
            <a:r>
              <a:rPr lang="en-GB" dirty="0">
                <a:latin typeface="Arial" pitchFamily="34"/>
                <a:cs typeface="Arial" pitchFamily="34"/>
              </a:rPr>
              <a:t>Data mining</a:t>
            </a:r>
          </a:p>
          <a:p>
            <a:pPr>
              <a:spcBef>
                <a:spcPts val="900"/>
              </a:spcBef>
            </a:pPr>
            <a:r>
              <a:rPr lang="en-GB" dirty="0">
                <a:latin typeface="Arial" pitchFamily="34"/>
                <a:cs typeface="Arial" pitchFamily="34"/>
              </a:rPr>
              <a:t>Social networking</a:t>
            </a:r>
          </a:p>
          <a:p>
            <a:pPr>
              <a:spcBef>
                <a:spcPts val="900"/>
              </a:spcBef>
            </a:pPr>
            <a:r>
              <a:rPr lang="en-GB" dirty="0">
                <a:latin typeface="Arial" pitchFamily="34"/>
                <a:cs typeface="Arial" pitchFamily="34"/>
              </a:rPr>
              <a:t>E-mail spam</a:t>
            </a:r>
          </a:p>
          <a:p>
            <a:pPr>
              <a:spcBef>
                <a:spcPts val="900"/>
              </a:spcBef>
            </a:pPr>
            <a:r>
              <a:rPr lang="en-GB" dirty="0">
                <a:latin typeface="Arial" pitchFamily="34"/>
                <a:cs typeface="Arial" pitchFamily="34"/>
              </a:rPr>
              <a:t>Intellectual property</a:t>
            </a:r>
          </a:p>
          <a:p>
            <a:pPr>
              <a:spcBef>
                <a:spcPts val="900"/>
              </a:spcBef>
            </a:pPr>
            <a:r>
              <a:rPr lang="en-GB" dirty="0">
                <a:latin typeface="Arial" pitchFamily="34"/>
                <a:cs typeface="Arial" pitchFamily="34"/>
              </a:rPr>
              <a:t>Filtering Online </a:t>
            </a:r>
            <a:r>
              <a:rPr lang="en-GB" dirty="0" smtClean="0">
                <a:latin typeface="Arial" pitchFamily="34"/>
                <a:cs typeface="Arial" pitchFamily="34"/>
              </a:rPr>
              <a:t>Content</a:t>
            </a:r>
            <a:endParaRPr lang="en-GB" dirty="0">
              <a:latin typeface="Arial" pitchFamily="34"/>
              <a:cs typeface="Arial" pitchFamily="34"/>
            </a:endParaRPr>
          </a:p>
        </p:txBody>
      </p:sp>
    </p:spTree>
    <p:extLst>
      <p:ext uri="{BB962C8B-B14F-4D97-AF65-F5344CB8AC3E}">
        <p14:creationId xmlns:p14="http://schemas.microsoft.com/office/powerpoint/2010/main" val="3312182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Privacy</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p:cNvSpPr>
            <a:spLocks noGrp="1"/>
          </p:cNvSpPr>
          <p:nvPr>
            <p:ph sz="half" idx="2"/>
          </p:nvPr>
        </p:nvSpPr>
        <p:spPr>
          <a:xfrm>
            <a:off x="6531024" y="877862"/>
            <a:ext cx="5181600" cy="4351338"/>
          </a:xfrm>
        </p:spPr>
        <p:txBody>
          <a:bodyPr>
            <a:normAutofit/>
          </a:bodyPr>
          <a:lstStyle/>
          <a:p>
            <a:pPr lvl="0">
              <a:buNone/>
            </a:pPr>
            <a:r>
              <a:rPr lang="en-US" sz="3200" i="1" dirty="0" smtClean="0">
                <a:latin typeface="Times"/>
                <a:cs typeface="Times"/>
              </a:rPr>
              <a:t>    </a:t>
            </a:r>
            <a:r>
              <a:rPr lang="en-US" sz="3200" i="1" dirty="0">
                <a:latin typeface="Times"/>
                <a:cs typeface="Times"/>
              </a:rPr>
              <a:t>...is the claim of individuals... to determine for themselves when, how, and to what extent information about them is communicated to others...”</a:t>
            </a:r>
            <a:endParaRPr lang="en-US" sz="3200" dirty="0">
              <a:latin typeface="Times"/>
              <a:cs typeface="Times"/>
            </a:endParaRPr>
          </a:p>
          <a:p>
            <a:pPr lvl="1" algn="r">
              <a:buNone/>
            </a:pPr>
            <a:r>
              <a:rPr lang="en-US" sz="3200" dirty="0">
                <a:latin typeface="Times"/>
                <a:cs typeface="Times"/>
              </a:rPr>
              <a:t>Alan F. Westin</a:t>
            </a:r>
          </a:p>
          <a:p>
            <a:pPr lvl="1" algn="r">
              <a:buNone/>
            </a:pPr>
            <a:r>
              <a:rPr lang="en-US" sz="3200" dirty="0">
                <a:latin typeface="Times"/>
                <a:cs typeface="Times"/>
              </a:rPr>
              <a:t>Prof. of Public Law, Columbia University</a:t>
            </a:r>
          </a:p>
        </p:txBody>
      </p:sp>
      <p:pic>
        <p:nvPicPr>
          <p:cNvPr id="7" name="Picture 5"/>
          <p:cNvPicPr>
            <a:picLocks noGrp="1" noChangeAspect="1"/>
          </p:cNvPicPr>
          <p:nvPr>
            <p:ph sz="half" idx="1"/>
          </p:nvPr>
        </p:nvPicPr>
        <p:blipFill>
          <a:blip r:embed="rId2">
            <a:duotone>
              <a:schemeClr val="accent6">
                <a:shade val="45000"/>
                <a:satMod val="135000"/>
              </a:schemeClr>
              <a:prstClr val="white"/>
            </a:duotone>
          </a:blip>
          <a:srcRect/>
          <a:stretch>
            <a:fillRect/>
          </a:stretch>
        </p:blipFill>
        <p:spPr>
          <a:xfrm>
            <a:off x="2575828" y="1935021"/>
            <a:ext cx="2849344" cy="3856320"/>
          </a:xfrm>
          <a:prstGeom prst="rect">
            <a:avLst/>
          </a:prstGeom>
          <a:noFill/>
          <a:ln>
            <a:noFill/>
          </a:ln>
        </p:spPr>
      </p:pic>
      <p:sp>
        <p:nvSpPr>
          <p:cNvPr id="8" name="Rectangle 7"/>
          <p:cNvSpPr/>
          <p:nvPr/>
        </p:nvSpPr>
        <p:spPr>
          <a:xfrm>
            <a:off x="7176120" y="5907927"/>
            <a:ext cx="4464496" cy="523220"/>
          </a:xfrm>
          <a:prstGeom prst="rect">
            <a:avLst/>
          </a:prstGeom>
        </p:spPr>
        <p:txBody>
          <a:bodyPr wrap="square">
            <a:spAutoFit/>
          </a:bodyPr>
          <a:lstStyle/>
          <a:p>
            <a:r>
              <a:rPr lang="en-GB" sz="2800" dirty="0">
                <a:latin typeface="Tahoma" panose="020B0604030504040204" pitchFamily="34" charset="0"/>
                <a:ea typeface="Tahoma" panose="020B0604030504040204" pitchFamily="34" charset="0"/>
                <a:cs typeface="Tahoma" panose="020B0604030504040204" pitchFamily="34" charset="0"/>
              </a:rPr>
              <a:t>But - Privacy is “new”</a:t>
            </a:r>
          </a:p>
        </p:txBody>
      </p:sp>
    </p:spTree>
    <p:extLst>
      <p:ext uri="{BB962C8B-B14F-4D97-AF65-F5344CB8AC3E}">
        <p14:creationId xmlns:p14="http://schemas.microsoft.com/office/powerpoint/2010/main" val="158032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Privacy – a geek perspective</a:t>
            </a:r>
          </a:p>
        </p:txBody>
      </p:sp>
      <p:sp>
        <p:nvSpPr>
          <p:cNvPr id="4" name="Content Placeholder 3"/>
          <p:cNvSpPr>
            <a:spLocks noGrp="1"/>
          </p:cNvSpPr>
          <p:nvPr>
            <p:ph sz="half" idx="1"/>
          </p:nvPr>
        </p:nvSpPr>
        <p:spPr>
          <a:xfrm>
            <a:off x="838200" y="1825625"/>
            <a:ext cx="6121896" cy="4351338"/>
          </a:xfrm>
        </p:spPr>
        <p:txBody>
          <a:bodyPr>
            <a:noAutofit/>
          </a:bodyPr>
          <a:lstStyle/>
          <a:p>
            <a:pPr marL="0" indent="0">
              <a:buNone/>
            </a:pPr>
            <a:r>
              <a:rPr lang="en-US" sz="3200" dirty="0">
                <a:latin typeface="Arial" pitchFamily="34"/>
                <a:cs typeface="Arial" pitchFamily="34"/>
              </a:rPr>
              <a:t>“You have zero privacy [on the Internet] anyway. Get over it.”</a:t>
            </a:r>
          </a:p>
          <a:p>
            <a:pPr lvl="1">
              <a:lnSpc>
                <a:spcPct val="90000"/>
              </a:lnSpc>
            </a:pPr>
            <a:r>
              <a:rPr lang="en-US" sz="3200" dirty="0">
                <a:latin typeface="Arial" pitchFamily="34"/>
                <a:cs typeface="Arial" pitchFamily="34"/>
              </a:rPr>
              <a:t>Scott McNealy, 1999 (CEO, SUN Microsystems)</a:t>
            </a:r>
          </a:p>
          <a:p>
            <a:pPr lvl="1">
              <a:lnSpc>
                <a:spcPct val="90000"/>
              </a:lnSpc>
            </a:pPr>
            <a:endParaRPr lang="en-US" sz="1000" dirty="0">
              <a:latin typeface="Arial" pitchFamily="34"/>
              <a:cs typeface="Arial" pitchFamily="34"/>
            </a:endParaRPr>
          </a:p>
          <a:p>
            <a:pPr lvl="0">
              <a:lnSpc>
                <a:spcPct val="90000"/>
              </a:lnSpc>
            </a:pPr>
            <a:r>
              <a:rPr lang="en-US" sz="3200" dirty="0">
                <a:latin typeface="Tahoma" panose="020B0604030504040204" pitchFamily="34" charset="0"/>
                <a:ea typeface="Tahoma" panose="020B0604030504040204" pitchFamily="34" charset="0"/>
                <a:cs typeface="Tahoma" panose="020B0604030504040204" pitchFamily="34" charset="0"/>
              </a:rPr>
              <a:t>Suggests in-built problem with the </a:t>
            </a:r>
            <a:r>
              <a:rPr lang="en-US" sz="3200" dirty="0" smtClean="0">
                <a:latin typeface="Tahoma" panose="020B0604030504040204" pitchFamily="34" charset="0"/>
                <a:ea typeface="Tahoma" panose="020B0604030504040204" pitchFamily="34" charset="0"/>
                <a:cs typeface="Tahoma" panose="020B0604030504040204" pitchFamily="34" charset="0"/>
              </a:rPr>
              <a:t>IT </a:t>
            </a:r>
            <a:r>
              <a:rPr lang="en-US" sz="3200" dirty="0">
                <a:latin typeface="Tahoma" panose="020B0604030504040204" pitchFamily="34" charset="0"/>
                <a:ea typeface="Tahoma" panose="020B0604030504040204" pitchFamily="34" charset="0"/>
                <a:cs typeface="Tahoma" panose="020B0604030504040204" pitchFamily="34" charset="0"/>
              </a:rPr>
              <a:t>sector and attitudes to privacy</a:t>
            </a:r>
            <a:r>
              <a:rPr lang="en-US" sz="3200" dirty="0" smtClean="0">
                <a:latin typeface="Tahoma" panose="020B0604030504040204" pitchFamily="34" charset="0"/>
                <a:ea typeface="Tahoma" panose="020B0604030504040204" pitchFamily="34" charset="0"/>
                <a:cs typeface="Tahoma" panose="020B0604030504040204" pitchFamily="34" charset="0"/>
              </a:rPr>
              <a:t>…</a:t>
            </a:r>
            <a:endParaRPr lang="en-GB" sz="3200" dirty="0">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5" descr="mcnealy.jpg"/>
          <p:cNvPicPr>
            <a:picLocks noGrp="1" noChangeAspect="1"/>
          </p:cNvPicPr>
          <p:nvPr>
            <p:ph sz="half" idx="2"/>
          </p:nvPr>
        </p:nvPicPr>
        <p:blipFill>
          <a:blip r:embed="rId2"/>
          <a:srcRect/>
          <a:stretch>
            <a:fillRect/>
          </a:stretch>
        </p:blipFill>
        <p:spPr>
          <a:xfrm>
            <a:off x="8369598" y="1412776"/>
            <a:ext cx="3199010" cy="4804551"/>
          </a:xfrm>
          <a:prstGeom prst="rect">
            <a:avLst/>
          </a:prstGeom>
          <a:noFill/>
          <a:ln>
            <a:noFill/>
          </a:ln>
        </p:spPr>
      </p:pic>
    </p:spTree>
    <p:extLst>
      <p:ext uri="{BB962C8B-B14F-4D97-AF65-F5344CB8AC3E}">
        <p14:creationId xmlns:p14="http://schemas.microsoft.com/office/powerpoint/2010/main" val="3437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Why is it important now?</a:t>
            </a:r>
          </a:p>
        </p:txBody>
      </p:sp>
      <p:sp>
        <p:nvSpPr>
          <p:cNvPr id="6" name="Content Placeholder 5"/>
          <p:cNvSpPr>
            <a:spLocks noGrp="1"/>
          </p:cNvSpPr>
          <p:nvPr>
            <p:ph idx="1"/>
          </p:nvPr>
        </p:nvSpPr>
        <p:spPr/>
        <p:txBody>
          <a:bodyPr/>
          <a:lstStyle/>
          <a:p>
            <a:pPr lvl="0"/>
            <a:r>
              <a:rPr lang="en-GB" sz="3200" dirty="0">
                <a:latin typeface="Tahoma" panose="020B0604030504040204" pitchFamily="34" charset="0"/>
                <a:ea typeface="Tahoma" panose="020B0604030504040204" pitchFamily="34" charset="0"/>
                <a:cs typeface="Tahoma" panose="020B0604030504040204" pitchFamily="34" charset="0"/>
              </a:rPr>
              <a:t>Privacy is a social concern brought about by the interplay between business, government &amp;</a:t>
            </a:r>
            <a:r>
              <a:rPr lang="en-GB" sz="3200" dirty="0" smtClean="0">
                <a:latin typeface="Tahoma" panose="020B0604030504040204" pitchFamily="34" charset="0"/>
                <a:ea typeface="Tahoma" panose="020B0604030504040204" pitchFamily="34" charset="0"/>
                <a:cs typeface="Tahoma" panose="020B0604030504040204" pitchFamily="34" charset="0"/>
              </a:rPr>
              <a:t> technology</a:t>
            </a:r>
          </a:p>
          <a:p>
            <a:pPr lvl="0"/>
            <a:endParaRPr lang="en-GB" sz="3200" dirty="0">
              <a:latin typeface="Tahoma" panose="020B0604030504040204" pitchFamily="34" charset="0"/>
              <a:ea typeface="Tahoma" panose="020B0604030504040204" pitchFamily="34" charset="0"/>
              <a:cs typeface="Tahoma" panose="020B0604030504040204" pitchFamily="34" charset="0"/>
            </a:endParaRPr>
          </a:p>
          <a:p>
            <a:pPr lvl="0"/>
            <a:r>
              <a:rPr lang="en-GB" sz="3200" dirty="0">
                <a:latin typeface="Tahoma" panose="020B0604030504040204" pitchFamily="34" charset="0"/>
                <a:ea typeface="Tahoma" panose="020B0604030504040204" pitchFamily="34" charset="0"/>
                <a:cs typeface="Tahoma" panose="020B0604030504040204" pitchFamily="34" charset="0"/>
              </a:rPr>
              <a:t>What the Internet </a:t>
            </a:r>
            <a:r>
              <a:rPr lang="en-GB" sz="3200" dirty="0" smtClean="0">
                <a:latin typeface="Tahoma" panose="020B0604030504040204" pitchFamily="34" charset="0"/>
                <a:ea typeface="Tahoma" panose="020B0604030504040204" pitchFamily="34" charset="0"/>
                <a:cs typeface="Tahoma" panose="020B0604030504040204" pitchFamily="34" charset="0"/>
              </a:rPr>
              <a:t>&amp; IT </a:t>
            </a:r>
            <a:r>
              <a:rPr lang="en-GB" sz="3200" dirty="0">
                <a:latin typeface="Tahoma" panose="020B0604030504040204" pitchFamily="34" charset="0"/>
                <a:ea typeface="Tahoma" panose="020B0604030504040204" pitchFamily="34" charset="0"/>
                <a:cs typeface="Tahoma" panose="020B0604030504040204" pitchFamily="34" charset="0"/>
              </a:rPr>
              <a:t>does:</a:t>
            </a:r>
          </a:p>
          <a:p>
            <a:pPr lvl="1"/>
            <a:r>
              <a:rPr lang="en-GB" sz="3200" dirty="0">
                <a:latin typeface="Tahoma" panose="020B0604030504040204" pitchFamily="34" charset="0"/>
                <a:ea typeface="Tahoma" panose="020B0604030504040204" pitchFamily="34" charset="0"/>
                <a:cs typeface="Tahoma" panose="020B0604030504040204" pitchFamily="34" charset="0"/>
              </a:rPr>
              <a:t>Global access</a:t>
            </a:r>
          </a:p>
          <a:p>
            <a:pPr lvl="1"/>
            <a:r>
              <a:rPr lang="en-GB" sz="3200" dirty="0">
                <a:latin typeface="Tahoma" panose="020B0604030504040204" pitchFamily="34" charset="0"/>
                <a:ea typeface="Tahoma" panose="020B0604030504040204" pitchFamily="34" charset="0"/>
                <a:cs typeface="Tahoma" panose="020B0604030504040204" pitchFamily="34" charset="0"/>
              </a:rPr>
              <a:t>Volume of available information</a:t>
            </a:r>
          </a:p>
          <a:p>
            <a:pPr lvl="1"/>
            <a:r>
              <a:rPr lang="en-GB" sz="3200" dirty="0">
                <a:latin typeface="Tahoma" panose="020B0604030504040204" pitchFamily="34" charset="0"/>
                <a:ea typeface="Tahoma" panose="020B0604030504040204" pitchFamily="34" charset="0"/>
                <a:cs typeface="Tahoma" panose="020B0604030504040204" pitchFamily="34" charset="0"/>
              </a:rPr>
              <a:t>High value at very low “hit rates</a:t>
            </a:r>
            <a:r>
              <a:rPr lang="en-GB" sz="3200" dirty="0" smtClean="0">
                <a:latin typeface="Tahoma" panose="020B0604030504040204" pitchFamily="34" charset="0"/>
                <a:ea typeface="Tahoma" panose="020B0604030504040204" pitchFamily="34" charset="0"/>
                <a:cs typeface="Tahoma" panose="020B0604030504040204" pitchFamily="34" charset="0"/>
              </a:rPr>
              <a: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771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Your Information Footprint</a:t>
            </a:r>
          </a:p>
        </p:txBody>
      </p:sp>
      <p:sp>
        <p:nvSpPr>
          <p:cNvPr id="3" name="Content Placeholder 2"/>
          <p:cNvSpPr>
            <a:spLocks noGrp="1"/>
          </p:cNvSpPr>
          <p:nvPr>
            <p:ph idx="1"/>
          </p:nvPr>
        </p:nvSpPr>
        <p:spPr>
          <a:xfrm>
            <a:off x="838200" y="1556792"/>
            <a:ext cx="10515600" cy="4968552"/>
          </a:xfrm>
        </p:spPr>
        <p:txBody>
          <a:bodyPr>
            <a:noAutofit/>
          </a:bodyPr>
          <a:lstStyle/>
          <a:p>
            <a:pPr marL="0" indent="-57150">
              <a:lnSpc>
                <a:spcPct val="80000"/>
              </a:lnSpc>
              <a:buNone/>
            </a:pPr>
            <a:r>
              <a:rPr lang="en-GB" sz="3200" dirty="0">
                <a:latin typeface="Tahoma" panose="020B0604030504040204" pitchFamily="34" charset="0"/>
                <a:ea typeface="Tahoma" panose="020B0604030504040204" pitchFamily="34" charset="0"/>
                <a:cs typeface="Tahoma" panose="020B0604030504040204" pitchFamily="34" charset="0"/>
              </a:rPr>
              <a:t>Is it possible to go online </a:t>
            </a:r>
            <a:r>
              <a:rPr lang="en-GB" sz="3200" u="sng" dirty="0">
                <a:latin typeface="Tahoma" panose="020B0604030504040204" pitchFamily="34" charset="0"/>
                <a:ea typeface="Tahoma" panose="020B0604030504040204" pitchFamily="34" charset="0"/>
                <a:cs typeface="Tahoma" panose="020B0604030504040204" pitchFamily="34" charset="0"/>
              </a:rPr>
              <a:t>without</a:t>
            </a:r>
            <a:r>
              <a:rPr lang="en-GB" sz="3200" dirty="0">
                <a:latin typeface="Tahoma" panose="020B0604030504040204" pitchFamily="34" charset="0"/>
                <a:ea typeface="Tahoma" panose="020B0604030504040204" pitchFamily="34" charset="0"/>
                <a:cs typeface="Tahoma" panose="020B0604030504040204" pitchFamily="34" charset="0"/>
              </a:rPr>
              <a:t> providing </a:t>
            </a:r>
            <a:r>
              <a:rPr lang="en-GB" sz="3200" i="1" dirty="0">
                <a:latin typeface="Tahoma" panose="020B0604030504040204" pitchFamily="34" charset="0"/>
                <a:ea typeface="Tahoma" panose="020B0604030504040204" pitchFamily="34" charset="0"/>
                <a:cs typeface="Tahoma" panose="020B0604030504040204" pitchFamily="34" charset="0"/>
              </a:rPr>
              <a:t>personal information</a:t>
            </a:r>
            <a:r>
              <a:rPr lang="en-GB" sz="3200" dirty="0" smtClean="0">
                <a:latin typeface="Tahoma" panose="020B0604030504040204" pitchFamily="34" charset="0"/>
                <a:ea typeface="Tahoma" panose="020B0604030504040204" pitchFamily="34" charset="0"/>
                <a:cs typeface="Tahoma" panose="020B0604030504040204" pitchFamily="34" charset="0"/>
              </a:rPr>
              <a:t>?</a:t>
            </a:r>
          </a:p>
          <a:p>
            <a:pPr marL="400050" lvl="1" indent="0">
              <a:lnSpc>
                <a:spcPct val="80000"/>
              </a:lnSpc>
              <a:buNone/>
            </a:pPr>
            <a:endParaRPr lang="en-GB" sz="3200" dirty="0">
              <a:latin typeface="Tahoma" panose="020B0604030504040204" pitchFamily="34" charset="0"/>
              <a:ea typeface="Tahoma" panose="020B0604030504040204" pitchFamily="34" charset="0"/>
              <a:cs typeface="Tahoma" panose="020B0604030504040204" pitchFamily="34" charset="0"/>
            </a:endParaRPr>
          </a:p>
          <a:p>
            <a:pPr lvl="0">
              <a:lnSpc>
                <a:spcPct val="80000"/>
              </a:lnSpc>
            </a:pPr>
            <a:r>
              <a:rPr lang="en-GB" sz="3200" dirty="0">
                <a:latin typeface="Tahoma" panose="020B0604030504040204" pitchFamily="34" charset="0"/>
                <a:ea typeface="Tahoma" panose="020B0604030504040204" pitchFamily="34" charset="0"/>
                <a:cs typeface="Tahoma" panose="020B0604030504040204" pitchFamily="34" charset="0"/>
              </a:rPr>
              <a:t>“Visible” data – buying online</a:t>
            </a:r>
          </a:p>
          <a:p>
            <a:pPr lvl="1">
              <a:lnSpc>
                <a:spcPct val="80000"/>
              </a:lnSpc>
            </a:pPr>
            <a:r>
              <a:rPr lang="en-GB" sz="3200" dirty="0" smtClean="0">
                <a:latin typeface="Tahoma" panose="020B0604030504040204" pitchFamily="34" charset="0"/>
                <a:ea typeface="Tahoma" panose="020B0604030504040204" pitchFamily="34" charset="0"/>
                <a:cs typeface="Tahoma" panose="020B0604030504040204" pitchFamily="34" charset="0"/>
              </a:rPr>
              <a:t>Disadvantaged </a:t>
            </a:r>
            <a:r>
              <a:rPr lang="en-GB" sz="3200" dirty="0">
                <a:latin typeface="Tahoma" panose="020B0604030504040204" pitchFamily="34" charset="0"/>
                <a:ea typeface="Tahoma" panose="020B0604030504040204" pitchFamily="34" charset="0"/>
                <a:cs typeface="Tahoma" panose="020B0604030504040204" pitchFamily="34" charset="0"/>
              </a:rPr>
              <a:t>if you don’t (PC World, Argos)</a:t>
            </a:r>
          </a:p>
          <a:p>
            <a:pPr lvl="0">
              <a:lnSpc>
                <a:spcPct val="80000"/>
              </a:lnSpc>
            </a:pPr>
            <a:r>
              <a:rPr lang="en-GB" sz="3200" dirty="0">
                <a:latin typeface="Tahoma" panose="020B0604030504040204" pitchFamily="34" charset="0"/>
                <a:ea typeface="Tahoma" panose="020B0604030504040204" pitchFamily="34" charset="0"/>
                <a:cs typeface="Tahoma" panose="020B0604030504040204" pitchFamily="34" charset="0"/>
              </a:rPr>
              <a:t>“Invisible” data – cookies, etc.</a:t>
            </a:r>
          </a:p>
          <a:p>
            <a:pPr lvl="1">
              <a:lnSpc>
                <a:spcPct val="80000"/>
              </a:lnSpc>
            </a:pPr>
            <a:r>
              <a:rPr lang="en-GB" sz="3200" dirty="0">
                <a:latin typeface="Tahoma" panose="020B0604030504040204" pitchFamily="34" charset="0"/>
                <a:ea typeface="Tahoma" panose="020B0604030504040204" pitchFamily="34" charset="0"/>
                <a:cs typeface="Tahoma" panose="020B0604030504040204" pitchFamily="34" charset="0"/>
              </a:rPr>
              <a:t>Commercially valuable information showing individual </a:t>
            </a:r>
            <a:r>
              <a:rPr lang="en-GB" sz="3200" dirty="0" smtClean="0">
                <a:latin typeface="Tahoma" panose="020B0604030504040204" pitchFamily="34" charset="0"/>
                <a:ea typeface="Tahoma" panose="020B0604030504040204" pitchFamily="34" charset="0"/>
                <a:cs typeface="Tahoma" panose="020B0604030504040204" pitchFamily="34" charset="0"/>
              </a:rPr>
              <a:t>behaviour</a:t>
            </a:r>
          </a:p>
          <a:p>
            <a:pPr>
              <a:lnSpc>
                <a:spcPct val="80000"/>
              </a:lnSpc>
              <a:spcBef>
                <a:spcPts val="500"/>
              </a:spcBef>
            </a:pPr>
            <a:endParaRPr lang="en-GB" sz="3200" dirty="0">
              <a:latin typeface="Tahoma" panose="020B0604030504040204" pitchFamily="34" charset="0"/>
              <a:ea typeface="Tahoma" panose="020B0604030504040204" pitchFamily="34" charset="0"/>
              <a:cs typeface="Tahoma" panose="020B0604030504040204" pitchFamily="34" charset="0"/>
            </a:endParaRPr>
          </a:p>
          <a:p>
            <a:pPr>
              <a:lnSpc>
                <a:spcPct val="80000"/>
              </a:lnSpc>
              <a:spcBef>
                <a:spcPts val="500"/>
              </a:spcBef>
            </a:pPr>
            <a:r>
              <a:rPr lang="en-GB" sz="3200" dirty="0" smtClean="0">
                <a:latin typeface="Tahoma" panose="020B0604030504040204" pitchFamily="34" charset="0"/>
                <a:ea typeface="Tahoma" panose="020B0604030504040204" pitchFamily="34" charset="0"/>
                <a:cs typeface="Tahoma" panose="020B0604030504040204" pitchFamily="34" charset="0"/>
              </a:rPr>
              <a:t>Including </a:t>
            </a:r>
            <a:r>
              <a:rPr lang="en-GB" sz="3200" dirty="0">
                <a:latin typeface="Tahoma" panose="020B0604030504040204" pitchFamily="34" charset="0"/>
                <a:ea typeface="Tahoma" panose="020B0604030504040204" pitchFamily="34" charset="0"/>
                <a:cs typeface="Tahoma" panose="020B0604030504040204" pitchFamily="34" charset="0"/>
              </a:rPr>
              <a:t>S</a:t>
            </a:r>
            <a:r>
              <a:rPr lang="en-GB" sz="3200" dirty="0" smtClean="0">
                <a:latin typeface="Tahoma" panose="020B0604030504040204" pitchFamily="34" charset="0"/>
                <a:ea typeface="Tahoma" panose="020B0604030504040204" pitchFamily="34" charset="0"/>
                <a:cs typeface="Tahoma" panose="020B0604030504040204" pitchFamily="34" charset="0"/>
              </a:rPr>
              <a:t>ocial </a:t>
            </a:r>
            <a:r>
              <a:rPr lang="en-GB" sz="3200" dirty="0">
                <a:latin typeface="Tahoma" panose="020B0604030504040204" pitchFamily="34" charset="0"/>
                <a:ea typeface="Tahoma" panose="020B0604030504040204" pitchFamily="34" charset="0"/>
                <a:cs typeface="Tahoma" panose="020B0604030504040204" pitchFamily="34" charset="0"/>
              </a:rPr>
              <a:t>M</a:t>
            </a:r>
            <a:r>
              <a:rPr lang="en-GB" sz="3200" dirty="0" smtClean="0">
                <a:latin typeface="Tahoma" panose="020B0604030504040204" pitchFamily="34" charset="0"/>
                <a:ea typeface="Tahoma" panose="020B0604030504040204" pitchFamily="34" charset="0"/>
                <a:cs typeface="Tahoma" panose="020B0604030504040204" pitchFamily="34" charset="0"/>
              </a:rPr>
              <a:t>edia, </a:t>
            </a:r>
            <a:r>
              <a:rPr lang="en-GB" sz="3200" dirty="0">
                <a:latin typeface="Tahoma" panose="020B0604030504040204" pitchFamily="34" charset="0"/>
                <a:ea typeface="Tahoma" panose="020B0604030504040204" pitchFamily="34" charset="0"/>
                <a:cs typeface="Tahoma" panose="020B0604030504040204" pitchFamily="34" charset="0"/>
              </a:rPr>
              <a:t>means potentially huge volumes of data (Big Data) to </a:t>
            </a:r>
            <a:r>
              <a:rPr lang="en-GB" sz="3200" dirty="0" smtClean="0">
                <a:latin typeface="Tahoma" panose="020B0604030504040204" pitchFamily="34" charset="0"/>
                <a:ea typeface="Tahoma" panose="020B0604030504040204" pitchFamily="34" charset="0"/>
                <a:cs typeface="Tahoma" panose="020B0604030504040204" pitchFamily="34" charset="0"/>
              </a:rPr>
              <a:t>process</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30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ahoma" panose="020B0604030504040204" pitchFamily="34" charset="0"/>
                <a:ea typeface="Tahoma" panose="020B0604030504040204" pitchFamily="34" charset="0"/>
                <a:cs typeface="Tahoma" panose="020B0604030504040204" pitchFamily="34" charset="0"/>
              </a:rPr>
              <a:t>Privacy online?</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lstStyle/>
          <a:p>
            <a:pPr marL="400050" lvl="1" indent="0">
              <a:spcBef>
                <a:spcPts val="400"/>
              </a:spcBef>
              <a:buNone/>
            </a:pPr>
            <a:r>
              <a:rPr lang="en-GB" sz="3200" dirty="0">
                <a:latin typeface="Tahoma" panose="020B0604030504040204" pitchFamily="34" charset="0"/>
                <a:ea typeface="Tahoma" panose="020B0604030504040204" pitchFamily="34" charset="0"/>
                <a:cs typeface="Tahoma" panose="020B0604030504040204" pitchFamily="34" charset="0"/>
              </a:rPr>
              <a:t>Who is responsible to protect an individual’s privacy online</a:t>
            </a:r>
            <a:r>
              <a:rPr lang="en-GB" sz="3200" dirty="0" smtClean="0">
                <a:latin typeface="Tahoma" panose="020B0604030504040204" pitchFamily="34" charset="0"/>
                <a:ea typeface="Tahoma" panose="020B0604030504040204" pitchFamily="34" charset="0"/>
                <a:cs typeface="Tahoma" panose="020B0604030504040204" pitchFamily="34" charset="0"/>
              </a:rPr>
              <a:t>?</a:t>
            </a:r>
          </a:p>
          <a:p>
            <a:pPr marL="400050" lvl="1" indent="0">
              <a:spcBef>
                <a:spcPts val="400"/>
              </a:spcBef>
              <a:buNone/>
            </a:pPr>
            <a:endParaRPr lang="en-GB" sz="3200" dirty="0">
              <a:latin typeface="Tahoma" panose="020B0604030504040204" pitchFamily="34" charset="0"/>
              <a:ea typeface="Tahoma" panose="020B0604030504040204" pitchFamily="34" charset="0"/>
              <a:cs typeface="Tahoma" panose="020B0604030504040204" pitchFamily="34" charset="0"/>
            </a:endParaRPr>
          </a:p>
          <a:p>
            <a:pPr lvl="1">
              <a:spcBef>
                <a:spcPts val="400"/>
              </a:spcBef>
            </a:pPr>
            <a:r>
              <a:rPr lang="en-GB" sz="3200" dirty="0" smtClean="0">
                <a:latin typeface="Tahoma" panose="020B0604030504040204" pitchFamily="34" charset="0"/>
                <a:ea typeface="Tahoma" panose="020B0604030504040204" pitchFamily="34" charset="0"/>
                <a:cs typeface="Tahoma" panose="020B0604030504040204" pitchFamily="34" charset="0"/>
              </a:rPr>
              <a:t>Government</a:t>
            </a:r>
          </a:p>
          <a:p>
            <a:pPr lvl="1">
              <a:spcBef>
                <a:spcPts val="400"/>
              </a:spcBef>
            </a:pPr>
            <a:r>
              <a:rPr lang="en-GB" sz="3200" dirty="0" smtClean="0">
                <a:latin typeface="Tahoma" panose="020B0604030504040204" pitchFamily="34" charset="0"/>
                <a:ea typeface="Tahoma" panose="020B0604030504040204" pitchFamily="34" charset="0"/>
                <a:cs typeface="Tahoma" panose="020B0604030504040204" pitchFamily="34" charset="0"/>
              </a:rPr>
              <a:t>Company</a:t>
            </a:r>
            <a:endParaRPr lang="en-GB" sz="3200" dirty="0">
              <a:latin typeface="Tahoma" panose="020B0604030504040204" pitchFamily="34" charset="0"/>
              <a:ea typeface="Tahoma" panose="020B0604030504040204" pitchFamily="34" charset="0"/>
              <a:cs typeface="Tahoma" panose="020B0604030504040204" pitchFamily="34" charset="0"/>
            </a:endParaRPr>
          </a:p>
          <a:p>
            <a:pPr lvl="1">
              <a:spcBef>
                <a:spcPts val="400"/>
              </a:spcBef>
            </a:pPr>
            <a:r>
              <a:rPr lang="en-GB" sz="3200" dirty="0">
                <a:latin typeface="Tahoma" panose="020B0604030504040204" pitchFamily="34" charset="0"/>
                <a:ea typeface="Tahoma" panose="020B0604030504040204" pitchFamily="34" charset="0"/>
                <a:cs typeface="Tahoma" panose="020B0604030504040204" pitchFamily="34" charset="0"/>
              </a:rPr>
              <a:t>Professional</a:t>
            </a:r>
          </a:p>
          <a:p>
            <a:pPr lvl="1">
              <a:spcBef>
                <a:spcPts val="400"/>
              </a:spcBef>
            </a:pPr>
            <a:r>
              <a:rPr lang="en-GB" sz="3200" dirty="0">
                <a:latin typeface="Tahoma" panose="020B0604030504040204" pitchFamily="34" charset="0"/>
                <a:ea typeface="Tahoma" panose="020B0604030504040204" pitchFamily="34" charset="0"/>
                <a:cs typeface="Tahoma" panose="020B0604030504040204" pitchFamily="34" charset="0"/>
              </a:rPr>
              <a:t>Individual</a:t>
            </a:r>
          </a:p>
          <a:p>
            <a:endParaRPr lang="en-GB" dirty="0"/>
          </a:p>
        </p:txBody>
      </p:sp>
    </p:spTree>
    <p:extLst>
      <p:ext uri="{BB962C8B-B14F-4D97-AF65-F5344CB8AC3E}">
        <p14:creationId xmlns:p14="http://schemas.microsoft.com/office/powerpoint/2010/main" val="376874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188640"/>
            <a:ext cx="6552728" cy="1325563"/>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Technology and its potential</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p:cNvSpPr>
            <a:spLocks noGrp="1"/>
          </p:cNvSpPr>
          <p:nvPr>
            <p:ph sz="half" idx="1"/>
          </p:nvPr>
        </p:nvSpPr>
        <p:spPr>
          <a:xfrm>
            <a:off x="335360" y="1825625"/>
            <a:ext cx="6336704" cy="4351338"/>
          </a:xfrm>
        </p:spPr>
        <p:txBody>
          <a:bodyPr>
            <a:normAutofit/>
          </a:bodyPr>
          <a:lstStyle/>
          <a:p>
            <a:pPr lvl="0">
              <a:lnSpc>
                <a:spcPct val="80000"/>
              </a:lnSpc>
            </a:pPr>
            <a:r>
              <a:rPr lang="en-US" sz="3200" dirty="0">
                <a:latin typeface="Tahoma" panose="020B0604030504040204" pitchFamily="34" charset="0"/>
                <a:ea typeface="Tahoma" panose="020B0604030504040204" pitchFamily="34" charset="0"/>
                <a:cs typeface="Tahoma" panose="020B0604030504040204" pitchFamily="34" charset="0"/>
              </a:rPr>
              <a:t>Univ. of Wisconsin: Cover of 2000 undergraduate admissions application </a:t>
            </a:r>
            <a:r>
              <a:rPr lang="en-US" sz="3200" dirty="0" smtClean="0">
                <a:latin typeface="Tahoma" panose="020B0604030504040204" pitchFamily="34" charset="0"/>
                <a:ea typeface="Tahoma" panose="020B0604030504040204" pitchFamily="34" charset="0"/>
                <a:cs typeface="Tahoma" panose="020B0604030504040204" pitchFamily="34" charset="0"/>
              </a:rPr>
              <a:t>package</a:t>
            </a:r>
            <a:endParaRPr lang="en-US" sz="3200" dirty="0">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a:lnSpc>
                <a:spcPct val="80000"/>
              </a:lnSpc>
              <a:spcBef>
                <a:spcPts val="400"/>
              </a:spcBef>
            </a:pPr>
            <a:r>
              <a:rPr lang="en-US" sz="3200" dirty="0">
                <a:latin typeface="Tahoma" panose="020B0604030504040204" pitchFamily="34" charset="0"/>
                <a:ea typeface="Tahoma" panose="020B0604030504040204" pitchFamily="34" charset="0"/>
                <a:cs typeface="Tahoma" panose="020B0604030504040204" pitchFamily="34" charset="0"/>
              </a:rPr>
              <a:t>Sources for this section from Milwaukee Journal Sentinel </a:t>
            </a:r>
            <a:r>
              <a:rPr lang="en-US" sz="3200" dirty="0" smtClean="0">
                <a:latin typeface="Tahoma" panose="020B0604030504040204" pitchFamily="34" charset="0"/>
                <a:ea typeface="Tahoma" panose="020B0604030504040204" pitchFamily="34" charset="0"/>
                <a:cs typeface="Tahoma" panose="020B0604030504040204" pitchFamily="34" charset="0"/>
              </a:rPr>
              <a:t>Online</a:t>
            </a:r>
          </a:p>
          <a:p>
            <a:pPr>
              <a:lnSpc>
                <a:spcPct val="80000"/>
              </a:lnSpc>
              <a:spcBef>
                <a:spcPts val="400"/>
              </a:spcBef>
            </a:pPr>
            <a:endParaRPr lang="en-US" sz="3200" dirty="0">
              <a:latin typeface="Tahoma" panose="020B0604030504040204" pitchFamily="34" charset="0"/>
              <a:ea typeface="Tahoma" panose="020B0604030504040204" pitchFamily="34" charset="0"/>
              <a:cs typeface="Tahoma" panose="020B0604030504040204" pitchFamily="34" charset="0"/>
            </a:endParaRPr>
          </a:p>
          <a:p>
            <a:pPr marL="0" indent="0">
              <a:lnSpc>
                <a:spcPct val="80000"/>
              </a:lnSpc>
              <a:spcBef>
                <a:spcPts val="400"/>
              </a:spcBef>
              <a:buNone/>
            </a:pPr>
            <a:r>
              <a:rPr lang="en-US" sz="3200" dirty="0" smtClean="0">
                <a:latin typeface="Tahoma" panose="020B0604030504040204" pitchFamily="34" charset="0"/>
                <a:ea typeface="Tahoma" panose="020B0604030504040204" pitchFamily="34" charset="0"/>
                <a:cs typeface="Tahoma" panose="020B0604030504040204" pitchFamily="34" charset="0"/>
              </a:rPr>
              <a:t>http</a:t>
            </a:r>
            <a:r>
              <a:rPr lang="en-US" sz="3200" dirty="0">
                <a:latin typeface="Tahoma" panose="020B0604030504040204" pitchFamily="34" charset="0"/>
                <a:ea typeface="Tahoma" panose="020B0604030504040204" pitchFamily="34" charset="0"/>
                <a:cs typeface="Tahoma" panose="020B0604030504040204" pitchFamily="34" charset="0"/>
              </a:rPr>
              <a:t>://www.jsonline.com/news/metro/sep00/uw20091900a.asp</a:t>
            </a:r>
          </a:p>
        </p:txBody>
      </p:sp>
      <p:pic>
        <p:nvPicPr>
          <p:cNvPr id="6" name="Picture 4" descr="uwisc"/>
          <p:cNvPicPr>
            <a:picLocks noGrp="1" noChangeAspect="1"/>
          </p:cNvPicPr>
          <p:nvPr>
            <p:ph sz="half" idx="2"/>
          </p:nvPr>
        </p:nvPicPr>
        <p:blipFill>
          <a:blip r:embed="rId2"/>
          <a:srcRect/>
          <a:stretch>
            <a:fillRect/>
          </a:stretch>
        </p:blipFill>
        <p:spPr>
          <a:xfrm>
            <a:off x="7248128" y="332656"/>
            <a:ext cx="4824536" cy="6349713"/>
          </a:xfrm>
        </p:spPr>
      </p:pic>
    </p:spTree>
    <p:extLst>
      <p:ext uri="{BB962C8B-B14F-4D97-AF65-F5344CB8AC3E}">
        <p14:creationId xmlns:p14="http://schemas.microsoft.com/office/powerpoint/2010/main" val="60960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latin typeface="Tahoma" panose="020B0604030504040204" pitchFamily="34" charset="0"/>
                <a:ea typeface="Tahoma" panose="020B0604030504040204" pitchFamily="34" charset="0"/>
                <a:cs typeface="Tahoma" panose="020B0604030504040204" pitchFamily="34" charset="0"/>
              </a:rPr>
              <a:t>Disclaimer (part the first)</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354013" indent="-354013"/>
            <a:r>
              <a:rPr lang="en-GB" sz="3200" dirty="0">
                <a:latin typeface="Tahoma" panose="020B0604030504040204" pitchFamily="34" charset="0"/>
                <a:ea typeface="Tahoma" panose="020B0604030504040204" pitchFamily="34" charset="0"/>
                <a:cs typeface="Tahoma" panose="020B0604030504040204" pitchFamily="34" charset="0"/>
              </a:rPr>
              <a:t>The author is not a lawyer of any </a:t>
            </a:r>
            <a:r>
              <a:rPr lang="en-GB" sz="3200" dirty="0" smtClean="0">
                <a:latin typeface="Tahoma" panose="020B0604030504040204" pitchFamily="34" charset="0"/>
                <a:ea typeface="Tahoma" panose="020B0604030504040204" pitchFamily="34" charset="0"/>
                <a:cs typeface="Tahoma" panose="020B0604030504040204" pitchFamily="34" charset="0"/>
              </a:rPr>
              <a:t>jurisdiction</a:t>
            </a:r>
            <a:endParaRPr lang="en-GB" sz="3200" dirty="0">
              <a:latin typeface="Tahoma" panose="020B0604030504040204" pitchFamily="34" charset="0"/>
              <a:ea typeface="Tahoma" panose="020B0604030504040204" pitchFamily="34" charset="0"/>
              <a:cs typeface="Tahoma" panose="020B0604030504040204" pitchFamily="34" charset="0"/>
            </a:endParaRPr>
          </a:p>
          <a:p>
            <a:pPr marL="354013" indent="-354013"/>
            <a:r>
              <a:rPr lang="en-GB" sz="3200" dirty="0">
                <a:latin typeface="Tahoma" panose="020B0604030504040204" pitchFamily="34" charset="0"/>
                <a:ea typeface="Tahoma" panose="020B0604030504040204" pitchFamily="34" charset="0"/>
                <a:cs typeface="Tahoma" panose="020B0604030504040204" pitchFamily="34" charset="0"/>
              </a:rPr>
              <a:t>This presentation does not constitute legal </a:t>
            </a:r>
            <a:r>
              <a:rPr lang="en-GB" sz="3200" dirty="0" smtClean="0">
                <a:latin typeface="Tahoma" panose="020B0604030504040204" pitchFamily="34" charset="0"/>
                <a:ea typeface="Tahoma" panose="020B0604030504040204" pitchFamily="34" charset="0"/>
                <a:cs typeface="Tahoma" panose="020B0604030504040204" pitchFamily="34" charset="0"/>
              </a:rPr>
              <a:t>advice</a:t>
            </a:r>
          </a:p>
          <a:p>
            <a:pPr marL="354013" indent="-354013"/>
            <a:r>
              <a:rPr lang="en-GB" sz="3200" dirty="0" smtClean="0">
                <a:latin typeface="Tahoma" panose="020B0604030504040204" pitchFamily="34" charset="0"/>
                <a:ea typeface="Tahoma" panose="020B0604030504040204" pitchFamily="34" charset="0"/>
                <a:cs typeface="Tahoma" panose="020B0604030504040204" pitchFamily="34" charset="0"/>
              </a:rPr>
              <a:t>One </a:t>
            </a:r>
            <a:r>
              <a:rPr lang="en-GB" sz="3200" dirty="0">
                <a:latin typeface="Tahoma" panose="020B0604030504040204" pitchFamily="34" charset="0"/>
                <a:ea typeface="Tahoma" panose="020B0604030504040204" pitchFamily="34" charset="0"/>
                <a:cs typeface="Tahoma" panose="020B0604030504040204" pitchFamily="34" charset="0"/>
              </a:rPr>
              <a:t>should consult their own lawyer(s) for legal </a:t>
            </a:r>
            <a:r>
              <a:rPr lang="en-GB" sz="3200" dirty="0" smtClean="0">
                <a:latin typeface="Tahoma" panose="020B0604030504040204" pitchFamily="34" charset="0"/>
                <a:ea typeface="Tahoma" panose="020B0604030504040204" pitchFamily="34" charset="0"/>
                <a:cs typeface="Tahoma" panose="020B0604030504040204" pitchFamily="34" charset="0"/>
              </a:rPr>
              <a:t>advice</a:t>
            </a:r>
            <a:endParaRPr lang="en-GB" sz="3200" dirty="0">
              <a:latin typeface="Tahoma" panose="020B0604030504040204" pitchFamily="34" charset="0"/>
              <a:ea typeface="Tahoma" panose="020B0604030504040204" pitchFamily="34" charset="0"/>
              <a:cs typeface="Tahoma" panose="020B0604030504040204" pitchFamily="34" charset="0"/>
            </a:endParaRPr>
          </a:p>
          <a:p>
            <a:pPr marL="354013" indent="-354013"/>
            <a:r>
              <a:rPr lang="en-GB" sz="3200" dirty="0">
                <a:latin typeface="Tahoma" panose="020B0604030504040204" pitchFamily="34" charset="0"/>
                <a:ea typeface="Tahoma" panose="020B0604030504040204" pitchFamily="34" charset="0"/>
                <a:cs typeface="Tahoma" panose="020B0604030504040204" pitchFamily="34" charset="0"/>
              </a:rPr>
              <a:t>The author does not accept liability for any loss or damage, whether physical, financial or otherwise, caused by relying on the information provided </a:t>
            </a:r>
            <a:r>
              <a:rPr lang="en-GB" sz="3200" dirty="0" smtClean="0">
                <a:latin typeface="Tahoma" panose="020B0604030504040204" pitchFamily="34" charset="0"/>
                <a:ea typeface="Tahoma" panose="020B0604030504040204" pitchFamily="34" charset="0"/>
                <a:cs typeface="Tahoma" panose="020B0604030504040204" pitchFamily="34" charset="0"/>
              </a:rPr>
              <a:t>herein</a:t>
            </a:r>
            <a:endParaRPr lang="en-GB" sz="3200" dirty="0">
              <a:latin typeface="Tahoma" panose="020B0604030504040204" pitchFamily="34" charset="0"/>
              <a:ea typeface="Tahoma" panose="020B0604030504040204" pitchFamily="34" charset="0"/>
              <a:cs typeface="Tahoma" panose="020B0604030504040204" pitchFamily="34" charset="0"/>
            </a:endParaRPr>
          </a:p>
          <a:p>
            <a:pPr marL="354013" indent="-354013"/>
            <a:r>
              <a:rPr lang="en-GB" sz="3200" dirty="0">
                <a:latin typeface="Tahoma" panose="020B0604030504040204" pitchFamily="34" charset="0"/>
                <a:ea typeface="Tahoma" panose="020B0604030504040204" pitchFamily="34" charset="0"/>
                <a:cs typeface="Tahoma" panose="020B0604030504040204" pitchFamily="34" charset="0"/>
              </a:rPr>
              <a:t>The information presented herein can by no means be considered complete </a:t>
            </a:r>
            <a:r>
              <a:rPr lang="en-GB" sz="3200" dirty="0" smtClean="0">
                <a:latin typeface="Tahoma" panose="020B0604030504040204" pitchFamily="34" charset="0"/>
                <a:ea typeface="Tahoma" panose="020B0604030504040204" pitchFamily="34" charset="0"/>
                <a:cs typeface="Tahoma" panose="020B0604030504040204" pitchFamily="34" charset="0"/>
              </a:rPr>
              <a:t>&amp; error-free</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197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2" presetClass="entr" presetSubtype="4" fill="hold" nodeType="afterEffect">
                                  <p:stCondLst>
                                    <p:cond delay="2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2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9000"/>
                            </p:stCondLst>
                            <p:childTnLst>
                              <p:par>
                                <p:cTn id="20" presetID="2" presetClass="entr" presetSubtype="4" fill="hold" nodeType="afterEffect">
                                  <p:stCondLst>
                                    <p:cond delay="5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5000"/>
                            </p:stCondLst>
                            <p:childTnLst>
                              <p:par>
                                <p:cTn id="25" presetID="2" presetClass="entr" presetSubtype="4" fill="hold" nodeType="afterEffect">
                                  <p:stCondLst>
                                    <p:cond delay="80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Original Photograph</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sz="half" idx="1"/>
          </p:nvPr>
        </p:nvSpPr>
        <p:spPr/>
        <p:txBody>
          <a:bodyPr>
            <a:normAutofit/>
          </a:bodyPr>
          <a:lstStyle/>
          <a:p>
            <a:pPr>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Taken at a 1993 </a:t>
            </a:r>
            <a:r>
              <a:rPr lang="en-US" sz="3200" dirty="0" smtClean="0">
                <a:latin typeface="Tahoma" panose="020B0604030504040204" pitchFamily="34" charset="0"/>
                <a:ea typeface="Tahoma" panose="020B0604030504040204" pitchFamily="34" charset="0"/>
                <a:cs typeface="Tahoma" panose="020B0604030504040204" pitchFamily="34" charset="0"/>
              </a:rPr>
              <a:t>American Football </a:t>
            </a:r>
            <a:r>
              <a:rPr lang="en-US" sz="3200" dirty="0">
                <a:latin typeface="Tahoma" panose="020B0604030504040204" pitchFamily="34" charset="0"/>
                <a:ea typeface="Tahoma" panose="020B0604030504040204" pitchFamily="34" charset="0"/>
                <a:cs typeface="Tahoma" panose="020B0604030504040204" pitchFamily="34" charset="0"/>
              </a:rPr>
              <a:t>game</a:t>
            </a:r>
          </a:p>
          <a:p>
            <a:pPr>
              <a:spcBef>
                <a:spcPts val="700"/>
              </a:spcBef>
            </a:pPr>
            <a:endParaRPr lang="en-US" sz="3200" dirty="0">
              <a:latin typeface="Tahoma" panose="020B0604030504040204" pitchFamily="34" charset="0"/>
              <a:ea typeface="Tahoma" panose="020B0604030504040204" pitchFamily="34" charset="0"/>
              <a:cs typeface="Tahoma" panose="020B0604030504040204" pitchFamily="34" charset="0"/>
            </a:endParaRPr>
          </a:p>
          <a:p>
            <a:pPr>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What’s different</a:t>
            </a:r>
            <a:r>
              <a:rPr lang="en-US" sz="3200" dirty="0" smtClean="0">
                <a:latin typeface="Tahoma" panose="020B0604030504040204" pitchFamily="34" charset="0"/>
                <a:ea typeface="Tahoma" panose="020B0604030504040204" pitchFamily="34" charset="0"/>
                <a:cs typeface="Tahoma" panose="020B0604030504040204" pitchFamily="34" charset="0"/>
              </a:rPr>
              <a: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descr="uwisc"/>
          <p:cNvPicPr>
            <a:picLocks noGrp="1" noChangeAspect="1"/>
          </p:cNvPicPr>
          <p:nvPr>
            <p:ph sz="half" idx="2"/>
          </p:nvPr>
        </p:nvPicPr>
        <p:blipFill>
          <a:blip r:embed="rId2"/>
          <a:stretch>
            <a:fillRect/>
          </a:stretch>
        </p:blipFill>
        <p:spPr>
          <a:xfrm>
            <a:off x="7464152" y="1484784"/>
            <a:ext cx="4104456" cy="5257077"/>
          </a:xfrm>
        </p:spPr>
      </p:pic>
    </p:spTree>
    <p:extLst>
      <p:ext uri="{BB962C8B-B14F-4D97-AF65-F5344CB8AC3E}">
        <p14:creationId xmlns:p14="http://schemas.microsoft.com/office/powerpoint/2010/main" val="260788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Side by Side</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3" descr="uwisc"/>
          <p:cNvPicPr>
            <a:picLocks noGrp="1" noChangeAspect="1"/>
          </p:cNvPicPr>
          <p:nvPr>
            <p:ph sz="half" idx="1"/>
          </p:nvPr>
        </p:nvPicPr>
        <p:blipFill>
          <a:blip r:embed="rId2"/>
          <a:srcRect/>
          <a:stretch>
            <a:fillRect/>
          </a:stretch>
        </p:blipFill>
        <p:spPr>
          <a:xfrm>
            <a:off x="2207568" y="1598224"/>
            <a:ext cx="3816424" cy="5022905"/>
          </a:xfrm>
        </p:spPr>
      </p:pic>
      <p:pic>
        <p:nvPicPr>
          <p:cNvPr id="6" name="Picture 4" descr="uwisc"/>
          <p:cNvPicPr>
            <a:picLocks noGrp="1" noChangeAspect="1"/>
          </p:cNvPicPr>
          <p:nvPr>
            <p:ph sz="half" idx="2"/>
          </p:nvPr>
        </p:nvPicPr>
        <p:blipFill>
          <a:blip r:embed="rId3"/>
          <a:srcRect/>
          <a:stretch>
            <a:fillRect/>
          </a:stretch>
        </p:blipFill>
        <p:spPr>
          <a:xfrm>
            <a:off x="6534805" y="1556793"/>
            <a:ext cx="3953683" cy="5063963"/>
          </a:xfrm>
        </p:spPr>
      </p:pic>
      <p:sp>
        <p:nvSpPr>
          <p:cNvPr id="7" name="Oval 5"/>
          <p:cNvSpPr/>
          <p:nvPr/>
        </p:nvSpPr>
        <p:spPr>
          <a:xfrm>
            <a:off x="2207569" y="3501008"/>
            <a:ext cx="838203" cy="1143000"/>
          </a:xfrm>
          <a:custGeom>
            <a:avLst/>
            <a:gdLst>
              <a:gd name="f0" fmla="val 10800000"/>
              <a:gd name="f1" fmla="val 5400000"/>
              <a:gd name="f2" fmla="val 162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1 0"/>
              <a:gd name="f16" fmla="*/ f9 f0 1"/>
              <a:gd name="f17" fmla="*/ f10 f0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0"/>
              <a:gd name="f29" fmla="+- f22 0 f1"/>
              <a:gd name="f30" fmla="+- f23 0 f1"/>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0 1"/>
              <a:gd name="f42" fmla="*/ f39 1 2"/>
              <a:gd name="f43" fmla="*/ f40 1 2"/>
              <a:gd name="f44" fmla="*/ f41 1 f8"/>
              <a:gd name="f45" fmla="+- f14 f42 0"/>
              <a:gd name="f46" fmla="+- f14 f43 0"/>
              <a:gd name="f47" fmla="+- f44 0 f1"/>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0" swAng="f1"/>
                <a:arcTo wR="f48" hR="f49" stAng="f2" swAng="f1"/>
                <a:arcTo wR="f48" hR="f49" stAng="f7" swAng="f1"/>
                <a:arcTo wR="f48" hR="f49" stAng="f1" swAng="f1"/>
                <a:close/>
              </a:path>
            </a:pathLst>
          </a:custGeom>
          <a:noFill/>
          <a:ln w="38103">
            <a:solidFill>
              <a:srgbClr val="FF0000"/>
            </a:solidFill>
            <a:prstDash val="solid"/>
            <a:round/>
          </a:ln>
        </p:spPr>
        <p:txBody>
          <a:bodyPr vert="horz" wrap="none" lIns="91440" tIns="45720" rIns="91440" bIns="45720" anchor="ctr" anchorCtr="0" compatLnSpc="1"/>
          <a:lstStyle/>
          <a:p>
            <a:pPr fontAlgn="auto">
              <a:spcBef>
                <a:spcPts val="0"/>
              </a:spcBef>
              <a:spcAft>
                <a:spcPts val="0"/>
              </a:spcAft>
              <a:defRPr sz="1800" b="0" i="0" u="none" strike="noStrike" kern="0" cap="none" spc="0" baseline="0">
                <a:solidFill>
                  <a:srgbClr val="000000"/>
                </a:solidFill>
                <a:uFillTx/>
              </a:defRPr>
            </a:pPr>
            <a:endParaRPr lang="en-GB">
              <a:solidFill>
                <a:srgbClr val="000000"/>
              </a:solidFill>
              <a:latin typeface="Arial"/>
            </a:endParaRPr>
          </a:p>
        </p:txBody>
      </p:sp>
    </p:spTree>
    <p:extLst>
      <p:ext uri="{BB962C8B-B14F-4D97-AF65-F5344CB8AC3E}">
        <p14:creationId xmlns:p14="http://schemas.microsoft.com/office/powerpoint/2010/main" val="33111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Where did he come from?</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descr="uwisc"/>
          <p:cNvPicPr>
            <a:picLocks noGrp="1" noChangeAspect="1"/>
          </p:cNvPicPr>
          <p:nvPr>
            <p:ph sz="half" idx="2"/>
          </p:nvPr>
        </p:nvPicPr>
        <p:blipFill>
          <a:blip r:embed="rId3"/>
          <a:srcRect/>
          <a:stretch>
            <a:fillRect/>
          </a:stretch>
        </p:blipFill>
        <p:spPr>
          <a:xfrm>
            <a:off x="4835907" y="2132857"/>
            <a:ext cx="6908085" cy="4248472"/>
          </a:xfrm>
        </p:spPr>
      </p:pic>
      <p:sp>
        <p:nvSpPr>
          <p:cNvPr id="4" name="Content Placeholder 3"/>
          <p:cNvSpPr>
            <a:spLocks noGrp="1"/>
          </p:cNvSpPr>
          <p:nvPr>
            <p:ph sz="half" idx="1"/>
          </p:nvPr>
        </p:nvSpPr>
        <p:spPr/>
        <p:txBody>
          <a:bodyPr/>
          <a:lstStyle/>
          <a:p>
            <a:endParaRPr lang="en-GB"/>
          </a:p>
        </p:txBody>
      </p:sp>
    </p:spTree>
    <p:extLst>
      <p:ext uri="{BB962C8B-B14F-4D97-AF65-F5344CB8AC3E}">
        <p14:creationId xmlns:p14="http://schemas.microsoft.com/office/powerpoint/2010/main" val="36879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Why did they do i</a:t>
            </a:r>
            <a:r>
              <a:rPr lang="en-US" b="1" dirty="0" smtClean="0">
                <a:latin typeface="Tahoma" panose="020B0604030504040204" pitchFamily="34" charset="0"/>
                <a:ea typeface="Tahoma" panose="020B0604030504040204" pitchFamily="34" charset="0"/>
                <a:cs typeface="Tahoma" panose="020B0604030504040204" pitchFamily="34" charset="0"/>
              </a:rPr>
              <a:t>t</a:t>
            </a:r>
            <a:r>
              <a:rPr lang="en-US" b="1" dirty="0">
                <a:latin typeface="Tahoma" panose="020B0604030504040204" pitchFamily="34" charset="0"/>
                <a:ea typeface="Tahoma" panose="020B0604030504040204" pitchFamily="34" charset="0"/>
                <a:cs typeface="Tahoma" panose="020B0604030504040204" pitchFamily="34" charset="0"/>
              </a:rPr>
              <a:t>?</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p:cNvSpPr>
            <a:spLocks noGrp="1"/>
          </p:cNvSpPr>
          <p:nvPr>
            <p:ph idx="1"/>
          </p:nvPr>
        </p:nvSpPr>
        <p:spPr>
          <a:xfrm>
            <a:off x="623392" y="1825625"/>
            <a:ext cx="11089232" cy="4351338"/>
          </a:xfrm>
        </p:spPr>
        <p:txBody>
          <a:bodyPr>
            <a:noAutofit/>
          </a:bodyPr>
          <a:lstStyle/>
          <a:p>
            <a:pPr>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UW said:</a:t>
            </a:r>
          </a:p>
          <a:p>
            <a:pPr lvl="1">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Didn’t portray the image they wanted regarding diversity</a:t>
            </a:r>
          </a:p>
          <a:p>
            <a:pPr lvl="2">
              <a:spcBef>
                <a:spcPts val="600"/>
              </a:spcBef>
            </a:pPr>
            <a:r>
              <a:rPr lang="en-US" sz="3200" dirty="0">
                <a:latin typeface="Tahoma" panose="020B0604030504040204" pitchFamily="34" charset="0"/>
                <a:ea typeface="Tahoma" panose="020B0604030504040204" pitchFamily="34" charset="0"/>
                <a:cs typeface="Tahoma" panose="020B0604030504040204" pitchFamily="34" charset="0"/>
              </a:rPr>
              <a:t>Minorities make up 9% of student body</a:t>
            </a:r>
          </a:p>
          <a:p>
            <a:pPr lvl="2">
              <a:spcBef>
                <a:spcPts val="600"/>
              </a:spcBef>
            </a:pPr>
            <a:r>
              <a:rPr lang="en-US" sz="3200" dirty="0">
                <a:latin typeface="Tahoma" panose="020B0604030504040204" pitchFamily="34" charset="0"/>
                <a:ea typeface="Tahoma" panose="020B0604030504040204" pitchFamily="34" charset="0"/>
                <a:cs typeface="Tahoma" panose="020B0604030504040204" pitchFamily="34" charset="0"/>
              </a:rPr>
              <a:t>Wanted to accurately reflect something they felt was important to them and to applicants</a:t>
            </a:r>
          </a:p>
          <a:p>
            <a:pPr lvl="1">
              <a:spcBef>
                <a:spcPts val="700"/>
              </a:spcBef>
            </a:pPr>
            <a:r>
              <a:rPr lang="en-US" sz="3200" dirty="0" smtClean="0">
                <a:latin typeface="Tahoma" panose="020B0604030504040204" pitchFamily="34" charset="0"/>
                <a:ea typeface="Tahoma" panose="020B0604030504040204" pitchFamily="34" charset="0"/>
                <a:cs typeface="Tahoma" panose="020B0604030504040204" pitchFamily="34" charset="0"/>
              </a:rPr>
              <a:t>Claimed they didn’t </a:t>
            </a:r>
            <a:r>
              <a:rPr lang="en-US" sz="3200" dirty="0">
                <a:latin typeface="Tahoma" panose="020B0604030504040204" pitchFamily="34" charset="0"/>
                <a:ea typeface="Tahoma" panose="020B0604030504040204" pitchFamily="34" charset="0"/>
                <a:cs typeface="Tahoma" panose="020B0604030504040204" pitchFamily="34" charset="0"/>
              </a:rPr>
              <a:t>want to </a:t>
            </a:r>
            <a:r>
              <a:rPr lang="en-US" sz="3200" dirty="0" smtClean="0">
                <a:latin typeface="Tahoma" panose="020B0604030504040204" pitchFamily="34" charset="0"/>
                <a:ea typeface="Tahoma" panose="020B0604030504040204" pitchFamily="34" charset="0"/>
                <a:cs typeface="Tahoma" panose="020B0604030504040204" pitchFamily="34" charset="0"/>
              </a:rPr>
              <a:t>mislead..</a:t>
            </a:r>
            <a:endParaRPr lang="en-US" sz="3200" dirty="0">
              <a:latin typeface="Tahoma" panose="020B0604030504040204" pitchFamily="34" charset="0"/>
              <a:ea typeface="Tahoma" panose="020B0604030504040204" pitchFamily="34" charset="0"/>
              <a:cs typeface="Tahoma" panose="020B0604030504040204" pitchFamily="34" charset="0"/>
            </a:endParaRPr>
          </a:p>
          <a:p>
            <a:pPr lvl="1">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Couldn’t find a picture that captured it </a:t>
            </a:r>
            <a:r>
              <a:rPr lang="en-US" sz="3200" dirty="0" smtClean="0">
                <a:latin typeface="Tahoma" panose="020B0604030504040204" pitchFamily="34" charset="0"/>
                <a:ea typeface="Tahoma" panose="020B0604030504040204" pitchFamily="34" charset="0"/>
                <a:cs typeface="Tahoma" panose="020B0604030504040204" pitchFamily="34" charset="0"/>
              </a:rPr>
              <a:t>all</a:t>
            </a:r>
          </a:p>
          <a:p>
            <a:pPr lvl="1">
              <a:spcBef>
                <a:spcPts val="700"/>
              </a:spcBef>
            </a:pPr>
            <a:endParaRPr lang="en-US" sz="1000" dirty="0">
              <a:latin typeface="Tahoma" panose="020B0604030504040204" pitchFamily="34" charset="0"/>
              <a:ea typeface="Tahoma" panose="020B0604030504040204" pitchFamily="34" charset="0"/>
              <a:cs typeface="Tahoma" panose="020B0604030504040204" pitchFamily="34" charset="0"/>
            </a:endParaRPr>
          </a:p>
          <a:p>
            <a:pPr lvl="1">
              <a:spcBef>
                <a:spcPts val="700"/>
              </a:spcBef>
            </a:pPr>
            <a:r>
              <a:rPr lang="en-US" sz="3200" dirty="0">
                <a:latin typeface="Tahoma" panose="020B0604030504040204" pitchFamily="34" charset="0"/>
                <a:ea typeface="Tahoma" panose="020B0604030504040204" pitchFamily="34" charset="0"/>
                <a:cs typeface="Tahoma" panose="020B0604030504040204" pitchFamily="34" charset="0"/>
              </a:rPr>
              <a:t>Someone made an error of </a:t>
            </a:r>
            <a:r>
              <a:rPr lang="en-US" sz="3200" dirty="0" smtClean="0">
                <a:latin typeface="Tahoma" panose="020B0604030504040204" pitchFamily="34" charset="0"/>
                <a:ea typeface="Tahoma" panose="020B0604030504040204" pitchFamily="34" charset="0"/>
                <a:cs typeface="Tahoma" panose="020B0604030504040204" pitchFamily="34" charset="0"/>
              </a:rPr>
              <a:t>judgment…</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329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 calcmode="lin" valueType="num">
                                      <p:cBhvr additive="base">
                                        <p:cTn id="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GB" b="1" dirty="0">
                <a:latin typeface="Tahoma" panose="020B0604030504040204" pitchFamily="34" charset="0"/>
                <a:ea typeface="Tahoma" panose="020B0604030504040204" pitchFamily="34" charset="0"/>
                <a:cs typeface="Tahoma" panose="020B0604030504040204" pitchFamily="34" charset="0"/>
              </a:rPr>
              <a:t>And you’re showing this to </a:t>
            </a:r>
            <a:r>
              <a:rPr lang="en-GB" b="1" dirty="0" smtClean="0">
                <a:latin typeface="Tahoma" panose="020B0604030504040204" pitchFamily="34" charset="0"/>
                <a:ea typeface="Tahoma" panose="020B0604030504040204" pitchFamily="34" charset="0"/>
                <a:cs typeface="Tahoma" panose="020B0604030504040204" pitchFamily="34" charset="0"/>
              </a:rPr>
              <a:t>us, because…???</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275459" name="Rectangle 3"/>
          <p:cNvSpPr>
            <a:spLocks noGrp="1" noChangeArrowheads="1"/>
          </p:cNvSpPr>
          <p:nvPr>
            <p:ph idx="1"/>
          </p:nvPr>
        </p:nvSpPr>
        <p:spPr/>
        <p:txBody>
          <a:bodyPr/>
          <a:lstStyle/>
          <a:p>
            <a:r>
              <a:rPr lang="en-GB" sz="3200" dirty="0">
                <a:latin typeface="Tahoma" panose="020B0604030504040204" pitchFamily="34" charset="0"/>
                <a:ea typeface="Tahoma" panose="020B0604030504040204" pitchFamily="34" charset="0"/>
                <a:cs typeface="Tahoma" panose="020B0604030504040204" pitchFamily="34" charset="0"/>
              </a:rPr>
              <a:t>A simple example to show the potential to defraud, mislead, etc. using technology</a:t>
            </a:r>
          </a:p>
          <a:p>
            <a:endParaRPr lang="en-GB" sz="3200" dirty="0">
              <a:latin typeface="Tahoma" panose="020B0604030504040204" pitchFamily="34" charset="0"/>
              <a:ea typeface="Tahoma" panose="020B0604030504040204" pitchFamily="34" charset="0"/>
              <a:cs typeface="Tahoma" panose="020B0604030504040204" pitchFamily="34" charset="0"/>
            </a:endParaRPr>
          </a:p>
          <a:p>
            <a:r>
              <a:rPr lang="en-GB" sz="3200" dirty="0">
                <a:latin typeface="Tahoma" panose="020B0604030504040204" pitchFamily="34" charset="0"/>
                <a:ea typeface="Tahoma" panose="020B0604030504040204" pitchFamily="34" charset="0"/>
                <a:cs typeface="Tahoma" panose="020B0604030504040204" pitchFamily="34" charset="0"/>
              </a:rPr>
              <a:t>The rights of the individual</a:t>
            </a:r>
            <a:r>
              <a:rPr lang="en-GB" sz="3200" dirty="0" smtClean="0">
                <a:latin typeface="Tahoma" panose="020B0604030504040204" pitchFamily="34" charset="0"/>
                <a:ea typeface="Tahoma" panose="020B0604030504040204" pitchFamily="34" charset="0"/>
                <a:cs typeface="Tahoma" panose="020B0604030504040204" pitchFamily="34" charset="0"/>
              </a:rPr>
              <a:t>??</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vert="horz" wrap="square" lIns="91440" tIns="45720" rIns="91440" bIns="45720" numCol="1" rtlCol="0" anchor="ctr" anchorCtr="0" compatLnSpc="1">
            <a:prstTxWarp prst="textNoShape">
              <a:avLst/>
            </a:prstTxWarp>
            <a:normAutofit/>
          </a:bodyPr>
          <a:lstStyle/>
          <a:p>
            <a:pPr>
              <a:defRPr/>
            </a:pPr>
            <a:r>
              <a:rPr lang="en-GB" altLang="en-US" dirty="0">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The Challenge for Management </a:t>
            </a:r>
          </a:p>
        </p:txBody>
      </p:sp>
      <p:sp>
        <p:nvSpPr>
          <p:cNvPr id="21507" name="Rectangle 3"/>
          <p:cNvSpPr>
            <a:spLocks noGrp="1" noChangeArrowheads="1"/>
          </p:cNvSpPr>
          <p:nvPr>
            <p:ph idx="1"/>
          </p:nvPr>
        </p:nvSpPr>
        <p:spPr>
          <a:xfrm>
            <a:off x="983432" y="1628775"/>
            <a:ext cx="9000356" cy="4502150"/>
          </a:xfrm>
        </p:spPr>
        <p:txBody>
          <a:bodyPr/>
          <a:lstStyle/>
          <a:p>
            <a:endParaRPr lang="en-GB" altLang="en-US" dirty="0">
              <a:ea typeface="ＭＳ Ｐゴシック" charset="-128"/>
            </a:endParaRPr>
          </a:p>
          <a:p>
            <a:r>
              <a:rPr lang="en-GB" altLang="en-US" sz="3200" dirty="0">
                <a:latin typeface="Tahoma" panose="020B0604030504040204" pitchFamily="34" charset="0"/>
                <a:ea typeface="Tahoma" panose="020B0604030504040204" pitchFamily="34" charset="0"/>
                <a:cs typeface="Tahoma" panose="020B0604030504040204" pitchFamily="34" charset="0"/>
              </a:rPr>
              <a:t>As IT develops and changes the law tries to change but it can be slightly out-of-step</a:t>
            </a:r>
          </a:p>
        </p:txBody>
      </p:sp>
      <p:sp>
        <p:nvSpPr>
          <p:cNvPr id="2150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charset="2"/>
              <a:buChar char=""/>
              <a:defRPr sz="3200">
                <a:solidFill>
                  <a:schemeClr val="tx1"/>
                </a:solidFill>
                <a:latin typeface="Gill Sans MT" charset="0"/>
                <a:ea typeface="ＭＳ Ｐゴシック" charset="-128"/>
              </a:defRPr>
            </a:lvl1pPr>
            <a:lvl2pPr marL="742950" indent="-285750">
              <a:spcBef>
                <a:spcPts val="550"/>
              </a:spcBef>
              <a:buClr>
                <a:schemeClr val="accent1"/>
              </a:buClr>
              <a:buFont typeface="Verdana" charset="0"/>
              <a:buChar char="◦"/>
              <a:defRPr sz="2800">
                <a:solidFill>
                  <a:schemeClr val="tx1"/>
                </a:solidFill>
                <a:latin typeface="Gill Sans MT" charset="0"/>
                <a:ea typeface="ＭＳ Ｐゴシック" charset="-128"/>
              </a:defRPr>
            </a:lvl2pPr>
            <a:lvl3pPr marL="1143000" indent="-228600">
              <a:spcBef>
                <a:spcPct val="20000"/>
              </a:spcBef>
              <a:buClr>
                <a:schemeClr val="accent2"/>
              </a:buClr>
              <a:buFont typeface="Wingdings 2" charset="2"/>
              <a:buChar char=""/>
              <a:defRPr sz="2400">
                <a:solidFill>
                  <a:schemeClr val="tx1"/>
                </a:solidFill>
                <a:latin typeface="Gill Sans MT" charset="0"/>
                <a:ea typeface="ＭＳ Ｐゴシック" charset="-128"/>
              </a:defRPr>
            </a:lvl3pPr>
            <a:lvl4pPr marL="1600200" indent="-228600">
              <a:spcBef>
                <a:spcPct val="20000"/>
              </a:spcBef>
              <a:buClr>
                <a:srgbClr val="C32D2E"/>
              </a:buClr>
              <a:buFont typeface="Wingdings 2" charset="2"/>
              <a:buChar char=""/>
              <a:defRPr sz="2000">
                <a:solidFill>
                  <a:schemeClr val="tx1"/>
                </a:solidFill>
                <a:latin typeface="Gill Sans MT" charset="0"/>
                <a:ea typeface="ＭＳ Ｐゴシック" charset="-128"/>
              </a:defRPr>
            </a:lvl4pPr>
            <a:lvl5pPr marL="2057400" indent="-228600">
              <a:spcBef>
                <a:spcPct val="20000"/>
              </a:spcBef>
              <a:buClr>
                <a:srgbClr val="84AA33"/>
              </a:buClr>
              <a:buFont typeface="Wingdings 2" charset="2"/>
              <a:buChar char=""/>
              <a:defRPr sz="2000">
                <a:solidFill>
                  <a:schemeClr val="tx1"/>
                </a:solidFill>
                <a:latin typeface="Gill Sans MT" charset="0"/>
                <a:ea typeface="ＭＳ Ｐゴシック" charset="-128"/>
              </a:defRPr>
            </a:lvl5pPr>
            <a:lvl6pPr marL="2514600" indent="-228600" eaLnBrk="0" fontAlgn="base" hangingPunct="0">
              <a:spcBef>
                <a:spcPct val="20000"/>
              </a:spcBef>
              <a:spcAft>
                <a:spcPct val="0"/>
              </a:spcAft>
              <a:buClr>
                <a:srgbClr val="84AA33"/>
              </a:buClr>
              <a:buFont typeface="Wingdings 2" charset="2"/>
              <a:buChar char=""/>
              <a:defRPr sz="2000">
                <a:solidFill>
                  <a:schemeClr val="tx1"/>
                </a:solidFill>
                <a:latin typeface="Gill Sans MT" charset="0"/>
                <a:ea typeface="ＭＳ Ｐゴシック" charset="-128"/>
              </a:defRPr>
            </a:lvl6pPr>
            <a:lvl7pPr marL="2971800" indent="-228600" eaLnBrk="0" fontAlgn="base" hangingPunct="0">
              <a:spcBef>
                <a:spcPct val="20000"/>
              </a:spcBef>
              <a:spcAft>
                <a:spcPct val="0"/>
              </a:spcAft>
              <a:buClr>
                <a:srgbClr val="84AA33"/>
              </a:buClr>
              <a:buFont typeface="Wingdings 2" charset="2"/>
              <a:buChar char=""/>
              <a:defRPr sz="2000">
                <a:solidFill>
                  <a:schemeClr val="tx1"/>
                </a:solidFill>
                <a:latin typeface="Gill Sans MT" charset="0"/>
                <a:ea typeface="ＭＳ Ｐゴシック" charset="-128"/>
              </a:defRPr>
            </a:lvl7pPr>
            <a:lvl8pPr marL="3429000" indent="-228600" eaLnBrk="0" fontAlgn="base" hangingPunct="0">
              <a:spcBef>
                <a:spcPct val="20000"/>
              </a:spcBef>
              <a:spcAft>
                <a:spcPct val="0"/>
              </a:spcAft>
              <a:buClr>
                <a:srgbClr val="84AA33"/>
              </a:buClr>
              <a:buFont typeface="Wingdings 2" charset="2"/>
              <a:buChar char=""/>
              <a:defRPr sz="2000">
                <a:solidFill>
                  <a:schemeClr val="tx1"/>
                </a:solidFill>
                <a:latin typeface="Gill Sans MT" charset="0"/>
                <a:ea typeface="ＭＳ Ｐゴシック" charset="-128"/>
              </a:defRPr>
            </a:lvl8pPr>
            <a:lvl9pPr marL="3886200" indent="-228600" eaLnBrk="0" fontAlgn="base" hangingPunct="0">
              <a:spcBef>
                <a:spcPct val="20000"/>
              </a:spcBef>
              <a:spcAft>
                <a:spcPct val="0"/>
              </a:spcAft>
              <a:buClr>
                <a:srgbClr val="84AA33"/>
              </a:buClr>
              <a:buFont typeface="Wingdings 2" charset="2"/>
              <a:buChar char=""/>
              <a:defRPr sz="2000">
                <a:solidFill>
                  <a:schemeClr val="tx1"/>
                </a:solidFill>
                <a:latin typeface="Gill Sans MT" charset="0"/>
                <a:ea typeface="ＭＳ Ｐゴシック" charset="-128"/>
              </a:defRPr>
            </a:lvl9pPr>
          </a:lstStyle>
          <a:p>
            <a:pPr>
              <a:spcBef>
                <a:spcPct val="0"/>
              </a:spcBef>
              <a:buClrTx/>
              <a:buSzTx/>
              <a:buFontTx/>
              <a:buNone/>
            </a:pPr>
            <a:fld id="{9E67FECD-2EAA-9E4E-A062-6855BAF944FB}" type="slidenum">
              <a:rPr lang="en-GB" altLang="en-US" sz="1200">
                <a:solidFill>
                  <a:srgbClr val="B5A788"/>
                </a:solidFill>
              </a:rPr>
              <a:pPr>
                <a:spcBef>
                  <a:spcPct val="0"/>
                </a:spcBef>
                <a:buClrTx/>
                <a:buSzTx/>
                <a:buFontTx/>
                <a:buNone/>
              </a:pPr>
              <a:t>25</a:t>
            </a:fld>
            <a:endParaRPr lang="en-GB" altLang="en-US" sz="1200">
              <a:solidFill>
                <a:srgbClr val="B5A788"/>
              </a:solidFill>
            </a:endParaRPr>
          </a:p>
        </p:txBody>
      </p:sp>
      <p:sp>
        <p:nvSpPr>
          <p:cNvPr id="21508" name="Freeform 10"/>
          <p:cNvSpPr>
            <a:spLocks/>
          </p:cNvSpPr>
          <p:nvPr/>
        </p:nvSpPr>
        <p:spPr bwMode="auto">
          <a:xfrm>
            <a:off x="6383339" y="1700214"/>
            <a:ext cx="3476625" cy="1241425"/>
          </a:xfrm>
          <a:custGeom>
            <a:avLst/>
            <a:gdLst>
              <a:gd name="T0" fmla="*/ 2147483646 w 1120"/>
              <a:gd name="T1" fmla="*/ 2147483646 h 528"/>
              <a:gd name="T2" fmla="*/ 2147483646 w 1120"/>
              <a:gd name="T3" fmla="*/ 2147483646 h 528"/>
              <a:gd name="T4" fmla="*/ 2147483646 w 1120"/>
              <a:gd name="T5" fmla="*/ 2147483646 h 528"/>
              <a:gd name="T6" fmla="*/ 2147483646 w 1120"/>
              <a:gd name="T7" fmla="*/ 2147483646 h 528"/>
              <a:gd name="T8" fmla="*/ 2147483646 w 1120"/>
              <a:gd name="T9" fmla="*/ 2147483646 h 528"/>
              <a:gd name="T10" fmla="*/ 2147483646 w 1120"/>
              <a:gd name="T11" fmla="*/ 2147483646 h 528"/>
              <a:gd name="T12" fmla="*/ 2147483646 w 1120"/>
              <a:gd name="T13" fmla="*/ 2147483646 h 528"/>
              <a:gd name="T14" fmla="*/ 2147483646 w 1120"/>
              <a:gd name="T15" fmla="*/ 2147483646 h 528"/>
              <a:gd name="T16" fmla="*/ 2147483646 w 1120"/>
              <a:gd name="T17" fmla="*/ 2147483646 h 528"/>
              <a:gd name="T18" fmla="*/ 2147483646 w 1120"/>
              <a:gd name="T19" fmla="*/ 2147483646 h 528"/>
              <a:gd name="T20" fmla="*/ 2147483646 w 1120"/>
              <a:gd name="T21" fmla="*/ 2147483646 h 528"/>
              <a:gd name="T22" fmla="*/ 2147483646 w 1120"/>
              <a:gd name="T23" fmla="*/ 2147483646 h 528"/>
              <a:gd name="T24" fmla="*/ 0 w 1120"/>
              <a:gd name="T25" fmla="*/ 2147483646 h 528"/>
              <a:gd name="T26" fmla="*/ 2147483646 w 1120"/>
              <a:gd name="T27" fmla="*/ 2147483646 h 528"/>
              <a:gd name="T28" fmla="*/ 2147483646 w 1120"/>
              <a:gd name="T29" fmla="*/ 2147483646 h 528"/>
              <a:gd name="T30" fmla="*/ 2147483646 w 1120"/>
              <a:gd name="T31" fmla="*/ 2147483646 h 528"/>
              <a:gd name="T32" fmla="*/ 2147483646 w 1120"/>
              <a:gd name="T33" fmla="*/ 2147483646 h 528"/>
              <a:gd name="T34" fmla="*/ 2147483646 w 1120"/>
              <a:gd name="T35" fmla="*/ 2147483646 h 528"/>
              <a:gd name="T36" fmla="*/ 2147483646 w 1120"/>
              <a:gd name="T37" fmla="*/ 2147483646 h 528"/>
              <a:gd name="T38" fmla="*/ 2147483646 w 1120"/>
              <a:gd name="T39" fmla="*/ 2147483646 h 528"/>
              <a:gd name="T40" fmla="*/ 2147483646 w 1120"/>
              <a:gd name="T41" fmla="*/ 2147483646 h 528"/>
              <a:gd name="T42" fmla="*/ 2147483646 w 1120"/>
              <a:gd name="T43" fmla="*/ 2147483646 h 528"/>
              <a:gd name="T44" fmla="*/ 2147483646 w 1120"/>
              <a:gd name="T45" fmla="*/ 2147483646 h 528"/>
              <a:gd name="T46" fmla="*/ 2147483646 w 1120"/>
              <a:gd name="T47" fmla="*/ 2147483646 h 528"/>
              <a:gd name="T48" fmla="*/ 2147483646 w 1120"/>
              <a:gd name="T49" fmla="*/ 2147483646 h 528"/>
              <a:gd name="T50" fmla="*/ 2147483646 w 1120"/>
              <a:gd name="T51" fmla="*/ 2147483646 h 528"/>
              <a:gd name="T52" fmla="*/ 2147483646 w 1120"/>
              <a:gd name="T53" fmla="*/ 2147483646 h 528"/>
              <a:gd name="T54" fmla="*/ 2147483646 w 1120"/>
              <a:gd name="T55" fmla="*/ 2147483646 h 528"/>
              <a:gd name="T56" fmla="*/ 2147483646 w 1120"/>
              <a:gd name="T57" fmla="*/ 2147483646 h 528"/>
              <a:gd name="T58" fmla="*/ 2147483646 w 1120"/>
              <a:gd name="T59" fmla="*/ 2147483646 h 528"/>
              <a:gd name="T60" fmla="*/ 2147483646 w 1120"/>
              <a:gd name="T61" fmla="*/ 2147483646 h 528"/>
              <a:gd name="T62" fmla="*/ 2147483646 w 1120"/>
              <a:gd name="T63" fmla="*/ 2147483646 h 528"/>
              <a:gd name="T64" fmla="*/ 2147483646 w 1120"/>
              <a:gd name="T65" fmla="*/ 2147483646 h 528"/>
              <a:gd name="T66" fmla="*/ 2147483646 w 1120"/>
              <a:gd name="T67" fmla="*/ 2147483646 h 528"/>
              <a:gd name="T68" fmla="*/ 2147483646 w 1120"/>
              <a:gd name="T69" fmla="*/ 2147483646 h 528"/>
              <a:gd name="T70" fmla="*/ 2147483646 w 1120"/>
              <a:gd name="T71" fmla="*/ 2147483646 h 528"/>
              <a:gd name="T72" fmla="*/ 2147483646 w 1120"/>
              <a:gd name="T73" fmla="*/ 2147483646 h 528"/>
              <a:gd name="T74" fmla="*/ 2147483646 w 1120"/>
              <a:gd name="T75" fmla="*/ 2147483646 h 528"/>
              <a:gd name="T76" fmla="*/ 2147483646 w 1120"/>
              <a:gd name="T77" fmla="*/ 2147483646 h 528"/>
              <a:gd name="T78" fmla="*/ 2147483646 w 1120"/>
              <a:gd name="T79" fmla="*/ 2147483646 h 528"/>
              <a:gd name="T80" fmla="*/ 2147483646 w 1120"/>
              <a:gd name="T81" fmla="*/ 2147483646 h 528"/>
              <a:gd name="T82" fmla="*/ 2147483646 w 1120"/>
              <a:gd name="T83" fmla="*/ 2147483646 h 528"/>
              <a:gd name="T84" fmla="*/ 2147483646 w 1120"/>
              <a:gd name="T85" fmla="*/ 2147483646 h 528"/>
              <a:gd name="T86" fmla="*/ 2147483646 w 1120"/>
              <a:gd name="T87" fmla="*/ 2147483646 h 528"/>
              <a:gd name="T88" fmla="*/ 2147483646 w 1120"/>
              <a:gd name="T89" fmla="*/ 2147483646 h 528"/>
              <a:gd name="T90" fmla="*/ 2147483646 w 1120"/>
              <a:gd name="T91" fmla="*/ 2147483646 h 528"/>
              <a:gd name="T92" fmla="*/ 2147483646 w 1120"/>
              <a:gd name="T93" fmla="*/ 2147483646 h 528"/>
              <a:gd name="T94" fmla="*/ 2147483646 w 1120"/>
              <a:gd name="T95" fmla="*/ 2147483646 h 528"/>
              <a:gd name="T96" fmla="*/ 2147483646 w 1120"/>
              <a:gd name="T97" fmla="*/ 2147483646 h 528"/>
              <a:gd name="T98" fmla="*/ 2147483646 w 1120"/>
              <a:gd name="T99" fmla="*/ 2147483646 h 528"/>
              <a:gd name="T100" fmla="*/ 2147483646 w 1120"/>
              <a:gd name="T101" fmla="*/ 2147483646 h 528"/>
              <a:gd name="T102" fmla="*/ 2147483646 w 1120"/>
              <a:gd name="T103" fmla="*/ 2147483646 h 528"/>
              <a:gd name="T104" fmla="*/ 2147483646 w 1120"/>
              <a:gd name="T105" fmla="*/ 2147483646 h 528"/>
              <a:gd name="T106" fmla="*/ 2147483646 w 1120"/>
              <a:gd name="T107" fmla="*/ 2147483646 h 528"/>
              <a:gd name="T108" fmla="*/ 2147483646 w 1120"/>
              <a:gd name="T109" fmla="*/ 0 h 5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20" h="528">
                <a:moveTo>
                  <a:pt x="424" y="8"/>
                </a:moveTo>
                <a:lnTo>
                  <a:pt x="424" y="8"/>
                </a:lnTo>
                <a:lnTo>
                  <a:pt x="418" y="22"/>
                </a:lnTo>
                <a:lnTo>
                  <a:pt x="410" y="44"/>
                </a:lnTo>
                <a:lnTo>
                  <a:pt x="402" y="68"/>
                </a:lnTo>
                <a:lnTo>
                  <a:pt x="398" y="86"/>
                </a:lnTo>
                <a:lnTo>
                  <a:pt x="394" y="102"/>
                </a:lnTo>
                <a:lnTo>
                  <a:pt x="388" y="124"/>
                </a:lnTo>
                <a:lnTo>
                  <a:pt x="378" y="148"/>
                </a:lnTo>
                <a:lnTo>
                  <a:pt x="368" y="166"/>
                </a:lnTo>
                <a:lnTo>
                  <a:pt x="352" y="198"/>
                </a:lnTo>
                <a:lnTo>
                  <a:pt x="346" y="206"/>
                </a:lnTo>
                <a:lnTo>
                  <a:pt x="340" y="214"/>
                </a:lnTo>
                <a:lnTo>
                  <a:pt x="332" y="222"/>
                </a:lnTo>
                <a:lnTo>
                  <a:pt x="326" y="236"/>
                </a:lnTo>
                <a:lnTo>
                  <a:pt x="322" y="242"/>
                </a:lnTo>
                <a:lnTo>
                  <a:pt x="316" y="248"/>
                </a:lnTo>
                <a:lnTo>
                  <a:pt x="302" y="254"/>
                </a:lnTo>
                <a:lnTo>
                  <a:pt x="288" y="260"/>
                </a:lnTo>
                <a:lnTo>
                  <a:pt x="282" y="262"/>
                </a:lnTo>
                <a:lnTo>
                  <a:pt x="278" y="264"/>
                </a:lnTo>
                <a:lnTo>
                  <a:pt x="258" y="288"/>
                </a:lnTo>
                <a:lnTo>
                  <a:pt x="244" y="302"/>
                </a:lnTo>
                <a:lnTo>
                  <a:pt x="238" y="306"/>
                </a:lnTo>
                <a:lnTo>
                  <a:pt x="232" y="308"/>
                </a:lnTo>
                <a:lnTo>
                  <a:pt x="218" y="310"/>
                </a:lnTo>
                <a:lnTo>
                  <a:pt x="208" y="308"/>
                </a:lnTo>
                <a:lnTo>
                  <a:pt x="198" y="306"/>
                </a:lnTo>
                <a:lnTo>
                  <a:pt x="114" y="356"/>
                </a:lnTo>
                <a:lnTo>
                  <a:pt x="64" y="362"/>
                </a:lnTo>
                <a:lnTo>
                  <a:pt x="6" y="412"/>
                </a:lnTo>
                <a:lnTo>
                  <a:pt x="0" y="424"/>
                </a:lnTo>
                <a:lnTo>
                  <a:pt x="122" y="420"/>
                </a:lnTo>
                <a:lnTo>
                  <a:pt x="152" y="422"/>
                </a:lnTo>
                <a:lnTo>
                  <a:pt x="164" y="424"/>
                </a:lnTo>
                <a:lnTo>
                  <a:pt x="164" y="438"/>
                </a:lnTo>
                <a:lnTo>
                  <a:pt x="152" y="454"/>
                </a:lnTo>
                <a:lnTo>
                  <a:pt x="146" y="466"/>
                </a:lnTo>
                <a:lnTo>
                  <a:pt x="146" y="470"/>
                </a:lnTo>
                <a:lnTo>
                  <a:pt x="148" y="472"/>
                </a:lnTo>
                <a:lnTo>
                  <a:pt x="150" y="474"/>
                </a:lnTo>
                <a:lnTo>
                  <a:pt x="152" y="476"/>
                </a:lnTo>
                <a:lnTo>
                  <a:pt x="152" y="480"/>
                </a:lnTo>
                <a:lnTo>
                  <a:pt x="154" y="482"/>
                </a:lnTo>
                <a:lnTo>
                  <a:pt x="158" y="482"/>
                </a:lnTo>
                <a:lnTo>
                  <a:pt x="174" y="484"/>
                </a:lnTo>
                <a:lnTo>
                  <a:pt x="192" y="484"/>
                </a:lnTo>
                <a:lnTo>
                  <a:pt x="202" y="484"/>
                </a:lnTo>
                <a:lnTo>
                  <a:pt x="210" y="484"/>
                </a:lnTo>
                <a:lnTo>
                  <a:pt x="226" y="490"/>
                </a:lnTo>
                <a:lnTo>
                  <a:pt x="256" y="502"/>
                </a:lnTo>
                <a:lnTo>
                  <a:pt x="266" y="506"/>
                </a:lnTo>
                <a:lnTo>
                  <a:pt x="286" y="510"/>
                </a:lnTo>
                <a:lnTo>
                  <a:pt x="304" y="512"/>
                </a:lnTo>
                <a:lnTo>
                  <a:pt x="312" y="512"/>
                </a:lnTo>
                <a:lnTo>
                  <a:pt x="320" y="512"/>
                </a:lnTo>
                <a:lnTo>
                  <a:pt x="326" y="510"/>
                </a:lnTo>
                <a:lnTo>
                  <a:pt x="330" y="512"/>
                </a:lnTo>
                <a:lnTo>
                  <a:pt x="342" y="516"/>
                </a:lnTo>
                <a:lnTo>
                  <a:pt x="356" y="522"/>
                </a:lnTo>
                <a:lnTo>
                  <a:pt x="366" y="524"/>
                </a:lnTo>
                <a:lnTo>
                  <a:pt x="380" y="526"/>
                </a:lnTo>
                <a:lnTo>
                  <a:pt x="408" y="528"/>
                </a:lnTo>
                <a:lnTo>
                  <a:pt x="428" y="526"/>
                </a:lnTo>
                <a:lnTo>
                  <a:pt x="446" y="526"/>
                </a:lnTo>
                <a:lnTo>
                  <a:pt x="666" y="518"/>
                </a:lnTo>
                <a:lnTo>
                  <a:pt x="848" y="514"/>
                </a:lnTo>
                <a:lnTo>
                  <a:pt x="1048" y="506"/>
                </a:lnTo>
                <a:lnTo>
                  <a:pt x="1004" y="470"/>
                </a:lnTo>
                <a:lnTo>
                  <a:pt x="956" y="450"/>
                </a:lnTo>
                <a:lnTo>
                  <a:pt x="928" y="436"/>
                </a:lnTo>
                <a:lnTo>
                  <a:pt x="920" y="430"/>
                </a:lnTo>
                <a:lnTo>
                  <a:pt x="918" y="428"/>
                </a:lnTo>
                <a:lnTo>
                  <a:pt x="920" y="426"/>
                </a:lnTo>
                <a:lnTo>
                  <a:pt x="936" y="422"/>
                </a:lnTo>
                <a:lnTo>
                  <a:pt x="958" y="420"/>
                </a:lnTo>
                <a:lnTo>
                  <a:pt x="982" y="420"/>
                </a:lnTo>
                <a:lnTo>
                  <a:pt x="1002" y="422"/>
                </a:lnTo>
                <a:lnTo>
                  <a:pt x="1028" y="424"/>
                </a:lnTo>
                <a:lnTo>
                  <a:pt x="1068" y="424"/>
                </a:lnTo>
                <a:lnTo>
                  <a:pt x="1120" y="422"/>
                </a:lnTo>
                <a:lnTo>
                  <a:pt x="1118" y="418"/>
                </a:lnTo>
                <a:lnTo>
                  <a:pt x="1110" y="410"/>
                </a:lnTo>
                <a:lnTo>
                  <a:pt x="1104" y="404"/>
                </a:lnTo>
                <a:lnTo>
                  <a:pt x="1094" y="400"/>
                </a:lnTo>
                <a:lnTo>
                  <a:pt x="1082" y="396"/>
                </a:lnTo>
                <a:lnTo>
                  <a:pt x="1068" y="394"/>
                </a:lnTo>
                <a:lnTo>
                  <a:pt x="1062" y="392"/>
                </a:lnTo>
                <a:lnTo>
                  <a:pt x="1056" y="390"/>
                </a:lnTo>
                <a:lnTo>
                  <a:pt x="1046" y="380"/>
                </a:lnTo>
                <a:lnTo>
                  <a:pt x="1034" y="366"/>
                </a:lnTo>
                <a:lnTo>
                  <a:pt x="1020" y="350"/>
                </a:lnTo>
                <a:lnTo>
                  <a:pt x="1010" y="342"/>
                </a:lnTo>
                <a:lnTo>
                  <a:pt x="1000" y="334"/>
                </a:lnTo>
                <a:lnTo>
                  <a:pt x="976" y="320"/>
                </a:lnTo>
                <a:lnTo>
                  <a:pt x="950" y="306"/>
                </a:lnTo>
                <a:lnTo>
                  <a:pt x="910" y="286"/>
                </a:lnTo>
                <a:lnTo>
                  <a:pt x="880" y="272"/>
                </a:lnTo>
                <a:lnTo>
                  <a:pt x="868" y="266"/>
                </a:lnTo>
                <a:lnTo>
                  <a:pt x="858" y="264"/>
                </a:lnTo>
                <a:lnTo>
                  <a:pt x="852" y="264"/>
                </a:lnTo>
                <a:lnTo>
                  <a:pt x="846" y="262"/>
                </a:lnTo>
                <a:lnTo>
                  <a:pt x="832" y="256"/>
                </a:lnTo>
                <a:lnTo>
                  <a:pt x="818" y="250"/>
                </a:lnTo>
                <a:lnTo>
                  <a:pt x="806" y="244"/>
                </a:lnTo>
                <a:lnTo>
                  <a:pt x="792" y="248"/>
                </a:lnTo>
                <a:lnTo>
                  <a:pt x="762" y="254"/>
                </a:lnTo>
                <a:lnTo>
                  <a:pt x="708" y="268"/>
                </a:lnTo>
                <a:lnTo>
                  <a:pt x="704" y="270"/>
                </a:lnTo>
                <a:lnTo>
                  <a:pt x="698" y="268"/>
                </a:lnTo>
                <a:lnTo>
                  <a:pt x="684" y="262"/>
                </a:lnTo>
                <a:lnTo>
                  <a:pt x="672" y="254"/>
                </a:lnTo>
                <a:lnTo>
                  <a:pt x="660" y="248"/>
                </a:lnTo>
                <a:lnTo>
                  <a:pt x="642" y="240"/>
                </a:lnTo>
                <a:lnTo>
                  <a:pt x="626" y="230"/>
                </a:lnTo>
                <a:lnTo>
                  <a:pt x="610" y="222"/>
                </a:lnTo>
                <a:lnTo>
                  <a:pt x="594" y="214"/>
                </a:lnTo>
                <a:lnTo>
                  <a:pt x="588" y="210"/>
                </a:lnTo>
                <a:lnTo>
                  <a:pt x="582" y="206"/>
                </a:lnTo>
                <a:lnTo>
                  <a:pt x="572" y="196"/>
                </a:lnTo>
                <a:lnTo>
                  <a:pt x="566" y="184"/>
                </a:lnTo>
                <a:lnTo>
                  <a:pt x="562" y="172"/>
                </a:lnTo>
                <a:lnTo>
                  <a:pt x="560" y="160"/>
                </a:lnTo>
                <a:lnTo>
                  <a:pt x="560" y="150"/>
                </a:lnTo>
                <a:lnTo>
                  <a:pt x="560" y="142"/>
                </a:lnTo>
                <a:lnTo>
                  <a:pt x="530" y="88"/>
                </a:lnTo>
                <a:lnTo>
                  <a:pt x="500" y="80"/>
                </a:lnTo>
                <a:lnTo>
                  <a:pt x="480" y="72"/>
                </a:lnTo>
                <a:lnTo>
                  <a:pt x="474" y="66"/>
                </a:lnTo>
                <a:lnTo>
                  <a:pt x="472" y="62"/>
                </a:lnTo>
                <a:lnTo>
                  <a:pt x="470" y="56"/>
                </a:lnTo>
                <a:lnTo>
                  <a:pt x="464" y="48"/>
                </a:lnTo>
                <a:lnTo>
                  <a:pt x="446" y="28"/>
                </a:lnTo>
                <a:lnTo>
                  <a:pt x="4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6190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Something to think </a:t>
            </a:r>
            <a:r>
              <a:rPr lang="en-US" dirty="0" smtClean="0">
                <a:latin typeface="Tahoma" panose="020B0604030504040204" pitchFamily="34" charset="0"/>
                <a:ea typeface="Tahoma" panose="020B0604030504040204" pitchFamily="34" charset="0"/>
                <a:cs typeface="Tahoma" panose="020B0604030504040204" pitchFamily="34" charset="0"/>
              </a:rPr>
              <a:t>about…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407368" y="1825624"/>
            <a:ext cx="11377264" cy="4699719"/>
          </a:xfrm>
        </p:spPr>
        <p:txBody>
          <a:bodyPr>
            <a:normAutofit/>
          </a:bodyPr>
          <a:lstStyle/>
          <a:p>
            <a:pPr marL="0" indent="0">
              <a:spcBef>
                <a:spcPts val="500"/>
              </a:spcBef>
              <a:buNone/>
            </a:pPr>
            <a:r>
              <a:rPr lang="en-GB" dirty="0">
                <a:latin typeface="Arial" pitchFamily="34"/>
                <a:cs typeface="Arial" pitchFamily="34"/>
              </a:rPr>
              <a:t>Every advancement in information technology is accompanied by at least one ethical quandary.  From Facebook to email updates, computer users are unaware of the fine balance between ethics and profit struck by providers.  Software developers, businesses and individuals must think about the rights and wrongs of using information technology every day.  The fundamental issues underlying the world of information technology are the end user's expectation of privacy and the provider's ethical duty to use applications or email responsibly.</a:t>
            </a:r>
          </a:p>
          <a:p>
            <a:pPr marL="0" indent="0">
              <a:spcBef>
                <a:spcPts val="0"/>
              </a:spcBef>
              <a:buNone/>
            </a:pPr>
            <a:endParaRPr lang="en-GB" dirty="0">
              <a:latin typeface="Arial" pitchFamily="34"/>
              <a:cs typeface="Arial" pitchFamily="34"/>
            </a:endParaRPr>
          </a:p>
          <a:p>
            <a:pPr marL="0" indent="0" algn="r">
              <a:spcBef>
                <a:spcPts val="500"/>
              </a:spcBef>
              <a:buNone/>
            </a:pPr>
            <a:r>
              <a:rPr lang="en-GB" sz="2400" dirty="0">
                <a:latin typeface="Arial" pitchFamily="34"/>
                <a:cs typeface="Arial" pitchFamily="34"/>
              </a:rPr>
              <a:t>Nicholas </a:t>
            </a:r>
            <a:r>
              <a:rPr lang="en-GB" sz="2400" dirty="0" err="1">
                <a:latin typeface="Arial" pitchFamily="34"/>
                <a:cs typeface="Arial" pitchFamily="34"/>
              </a:rPr>
              <a:t>Katers</a:t>
            </a:r>
            <a:r>
              <a:rPr lang="en-GB" sz="2400" dirty="0">
                <a:latin typeface="Arial" pitchFamily="34"/>
                <a:cs typeface="Arial" pitchFamily="34"/>
              </a:rPr>
              <a:t>, About Ethics in Information Technology</a:t>
            </a:r>
            <a:endParaRPr lang="en-GB" dirty="0">
              <a:latin typeface="Arial" pitchFamily="34"/>
              <a:cs typeface="Arial" pitchFamily="34"/>
            </a:endParaRPr>
          </a:p>
        </p:txBody>
      </p:sp>
    </p:spTree>
    <p:extLst>
      <p:ext uri="{BB962C8B-B14F-4D97-AF65-F5344CB8AC3E}">
        <p14:creationId xmlns:p14="http://schemas.microsoft.com/office/powerpoint/2010/main" val="276479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FAD399-60A6-0744-B210-A82662D1F715}"/>
              </a:ext>
            </a:extLst>
          </p:cNvPr>
          <p:cNvSpPr>
            <a:spLocks noGrp="1"/>
          </p:cNvSpPr>
          <p:nvPr>
            <p:ph type="title"/>
          </p:nvPr>
        </p:nvSpPr>
        <p:spPr>
          <a:xfrm>
            <a:off x="838200" y="332656"/>
            <a:ext cx="10515600" cy="1325563"/>
          </a:xfrm>
        </p:spPr>
        <p:txBody>
          <a:bodyPr/>
          <a:lstStyle/>
          <a:p>
            <a:endParaRPr lang="en-US" dirty="0"/>
          </a:p>
        </p:txBody>
      </p:sp>
      <p:sp>
        <p:nvSpPr>
          <p:cNvPr id="4" name="Content Placeholder 3">
            <a:extLst>
              <a:ext uri="{FF2B5EF4-FFF2-40B4-BE49-F238E27FC236}">
                <a16:creationId xmlns:a16="http://schemas.microsoft.com/office/drawing/2014/main" id="{E2491F3D-0121-D54D-B26A-885BB29D7D51}"/>
              </a:ext>
            </a:extLst>
          </p:cNvPr>
          <p:cNvSpPr>
            <a:spLocks noGrp="1"/>
          </p:cNvSpPr>
          <p:nvPr>
            <p:ph idx="1"/>
          </p:nvPr>
        </p:nvSpPr>
        <p:spPr/>
        <p:txBody>
          <a:bodyPr/>
          <a:lstStyle/>
          <a:p>
            <a:endParaRPr lang="en-US"/>
          </a:p>
        </p:txBody>
      </p:sp>
      <p:sp>
        <p:nvSpPr>
          <p:cNvPr id="2" name="TextBox 1"/>
          <p:cNvSpPr txBox="1"/>
          <p:nvPr/>
        </p:nvSpPr>
        <p:spPr>
          <a:xfrm rot="21223765">
            <a:off x="6851769" y="2913995"/>
            <a:ext cx="422337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Serious Data Protection Risks for App Users  </a:t>
            </a:r>
          </a:p>
        </p:txBody>
      </p:sp>
      <p:sp>
        <p:nvSpPr>
          <p:cNvPr id="3" name="TextBox 2"/>
          <p:cNvSpPr txBox="1"/>
          <p:nvPr/>
        </p:nvSpPr>
        <p:spPr>
          <a:xfrm rot="372484">
            <a:off x="2304621" y="1784218"/>
            <a:ext cx="557297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GB" altLang="en-US" sz="1800" dirty="0">
                <a:solidFill>
                  <a:srgbClr val="000000"/>
                </a:solidFill>
              </a:rPr>
              <a:t>Unencrypted Devices Pose ‘Unnecessary Risk’ for Sensitive Data</a:t>
            </a:r>
          </a:p>
        </p:txBody>
      </p:sp>
      <p:sp>
        <p:nvSpPr>
          <p:cNvPr id="5" name="TextBox 4"/>
          <p:cNvSpPr txBox="1"/>
          <p:nvPr/>
        </p:nvSpPr>
        <p:spPr>
          <a:xfrm rot="486929">
            <a:off x="5811907" y="867097"/>
            <a:ext cx="456492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Think Before You Tweet or Risk Arrest</a:t>
            </a:r>
          </a:p>
        </p:txBody>
      </p:sp>
      <p:sp>
        <p:nvSpPr>
          <p:cNvPr id="6" name="TextBox 5"/>
          <p:cNvSpPr txBox="1"/>
          <p:nvPr/>
        </p:nvSpPr>
        <p:spPr>
          <a:xfrm rot="21169893">
            <a:off x="843575" y="4631818"/>
            <a:ext cx="4832248"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Teacher in FB Meltdown</a:t>
            </a:r>
          </a:p>
        </p:txBody>
      </p:sp>
      <p:sp>
        <p:nvSpPr>
          <p:cNvPr id="7" name="TextBox 6"/>
          <p:cNvSpPr txBox="1"/>
          <p:nvPr/>
        </p:nvSpPr>
        <p:spPr>
          <a:xfrm rot="461244">
            <a:off x="6781952" y="4273287"/>
            <a:ext cx="4672046"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University Sends Personal Data to Wrong Recipient </a:t>
            </a:r>
          </a:p>
        </p:txBody>
      </p:sp>
      <p:sp>
        <p:nvSpPr>
          <p:cNvPr id="8" name="TextBox 7"/>
          <p:cNvSpPr txBox="1"/>
          <p:nvPr/>
        </p:nvSpPr>
        <p:spPr>
          <a:xfrm rot="21374331">
            <a:off x="6817099" y="5724393"/>
            <a:ext cx="4735409"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University Breaches DPA by Disclosing Personal Data on Website</a:t>
            </a:r>
          </a:p>
        </p:txBody>
      </p:sp>
      <p:sp>
        <p:nvSpPr>
          <p:cNvPr id="12" name="TextBox 11"/>
          <p:cNvSpPr txBox="1"/>
          <p:nvPr/>
        </p:nvSpPr>
        <p:spPr>
          <a:xfrm rot="174004">
            <a:off x="857503" y="5739268"/>
            <a:ext cx="554049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Negligent Employees and Contractors Cause 36% of UK Data Breaches</a:t>
            </a:r>
          </a:p>
        </p:txBody>
      </p:sp>
      <p:sp>
        <p:nvSpPr>
          <p:cNvPr id="13" name="TextBox 12"/>
          <p:cNvSpPr txBox="1"/>
          <p:nvPr/>
        </p:nvSpPr>
        <p:spPr>
          <a:xfrm rot="242491">
            <a:off x="358689" y="3079965"/>
            <a:ext cx="5890045" cy="64633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Duplicate Password Use by School Leads to data breach</a:t>
            </a:r>
          </a:p>
        </p:txBody>
      </p:sp>
      <p:sp>
        <p:nvSpPr>
          <p:cNvPr id="14" name="TextBox 13"/>
          <p:cNvSpPr txBox="1"/>
          <p:nvPr/>
        </p:nvSpPr>
        <p:spPr>
          <a:xfrm rot="21250572">
            <a:off x="789164" y="647043"/>
            <a:ext cx="4796144"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fontAlgn="auto">
              <a:spcBef>
                <a:spcPts val="0"/>
              </a:spcBef>
              <a:spcAft>
                <a:spcPts val="0"/>
              </a:spcAft>
              <a:defRPr/>
            </a:pPr>
            <a:r>
              <a:rPr lang="en-GB" dirty="0">
                <a:latin typeface="Arial" pitchFamily="34" charset="0"/>
                <a:cs typeface="Arial" pitchFamily="34" charset="0"/>
              </a:rPr>
              <a:t>FB Comments Result in sacking</a:t>
            </a:r>
          </a:p>
        </p:txBody>
      </p:sp>
    </p:spTree>
    <p:extLst>
      <p:ext uri="{BB962C8B-B14F-4D97-AF65-F5344CB8AC3E}">
        <p14:creationId xmlns:p14="http://schemas.microsoft.com/office/powerpoint/2010/main" val="18551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1344" y="126751"/>
            <a:ext cx="7886700" cy="781969"/>
          </a:xfrm>
        </p:spPr>
        <p:txBody>
          <a:bodyPr vert="horz" wrap="square" lIns="91440" tIns="45720" rIns="91440" bIns="45720" numCol="1" rtlCol="0" anchor="t" anchorCtr="0" compatLnSpc="1">
            <a:prstTxWarp prst="textNoShape">
              <a:avLst/>
            </a:prstTxWarp>
            <a:normAutofit/>
          </a:bodyPr>
          <a:lstStyle/>
          <a:p>
            <a:pPr>
              <a:defRPr/>
            </a:pPr>
            <a:r>
              <a:rPr lang="en-GB" altLang="en-US" b="1" dirty="0">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Common Scenarios</a:t>
            </a:r>
          </a:p>
        </p:txBody>
      </p:sp>
      <p:sp>
        <p:nvSpPr>
          <p:cNvPr id="40962" name="Rectangle 3"/>
          <p:cNvSpPr>
            <a:spLocks noGrp="1" noChangeArrowheads="1"/>
          </p:cNvSpPr>
          <p:nvPr>
            <p:ph idx="1"/>
          </p:nvPr>
        </p:nvSpPr>
        <p:spPr>
          <a:xfrm>
            <a:off x="407368" y="908720"/>
            <a:ext cx="11377264" cy="5832648"/>
          </a:xfrm>
        </p:spPr>
        <p:txBody>
          <a:bodyPr>
            <a:normAutofit fontScale="85000" lnSpcReduction="10000"/>
          </a:bodyPr>
          <a:lstStyle/>
          <a:p>
            <a:pPr>
              <a:lnSpc>
                <a:spcPct val="110000"/>
              </a:lnSpc>
            </a:pPr>
            <a:r>
              <a:rPr lang="en-GB" altLang="en-US" sz="3500" dirty="0">
                <a:latin typeface="Arial" charset="0"/>
                <a:ea typeface="ＭＳ Ｐゴシック" charset="-128"/>
              </a:rPr>
              <a:t>A parent requests information on son’s progress</a:t>
            </a:r>
          </a:p>
          <a:p>
            <a:pPr>
              <a:lnSpc>
                <a:spcPct val="110000"/>
              </a:lnSpc>
            </a:pPr>
            <a:r>
              <a:rPr lang="en-GB" altLang="en-US" sz="3500" dirty="0">
                <a:latin typeface="Arial" charset="0"/>
                <a:ea typeface="ＭＳ Ｐゴシック" charset="-128"/>
              </a:rPr>
              <a:t>Police request information on a student from this class </a:t>
            </a:r>
          </a:p>
          <a:p>
            <a:pPr>
              <a:lnSpc>
                <a:spcPct val="110000"/>
              </a:lnSpc>
            </a:pPr>
            <a:r>
              <a:rPr lang="en-GB" altLang="en-US" sz="3500" dirty="0">
                <a:latin typeface="Arial" charset="0"/>
                <a:ea typeface="ＭＳ Ｐゴシック" charset="-128"/>
              </a:rPr>
              <a:t>A tutor asks to see a reference supplied by her supervisor</a:t>
            </a:r>
          </a:p>
          <a:p>
            <a:pPr>
              <a:lnSpc>
                <a:spcPct val="110000"/>
              </a:lnSpc>
            </a:pPr>
            <a:r>
              <a:rPr lang="en-GB" altLang="en-US" sz="3500" dirty="0">
                <a:latin typeface="Arial" charset="0"/>
                <a:ea typeface="ＭＳ Ｐゴシック" charset="-128"/>
              </a:rPr>
              <a:t>An employer requests information on an employee’s attendance</a:t>
            </a:r>
          </a:p>
          <a:p>
            <a:pPr>
              <a:lnSpc>
                <a:spcPct val="110000"/>
              </a:lnSpc>
            </a:pPr>
            <a:r>
              <a:rPr lang="en-GB" altLang="en-US" sz="3500" dirty="0">
                <a:latin typeface="Arial" charset="0"/>
                <a:ea typeface="ＭＳ Ｐゴシック" charset="-128"/>
              </a:rPr>
              <a:t>Personal details of a student disclosed in confidence appear on FB</a:t>
            </a:r>
          </a:p>
          <a:p>
            <a:pPr>
              <a:lnSpc>
                <a:spcPct val="110000"/>
              </a:lnSpc>
            </a:pPr>
            <a:r>
              <a:rPr lang="en-GB" altLang="en-US" sz="3500" dirty="0">
                <a:latin typeface="Arial" charset="0"/>
                <a:ea typeface="ＭＳ Ｐゴシック" charset="-128"/>
              </a:rPr>
              <a:t>A staff mobile phone containing sensitive data is lost</a:t>
            </a:r>
          </a:p>
          <a:p>
            <a:pPr>
              <a:lnSpc>
                <a:spcPct val="110000"/>
              </a:lnSpc>
            </a:pPr>
            <a:r>
              <a:rPr lang="en-GB" altLang="en-US" sz="3500" dirty="0">
                <a:latin typeface="Arial" charset="0"/>
                <a:ea typeface="ＭＳ Ｐゴシック" charset="-128"/>
              </a:rPr>
              <a:t>Internal sharing of data amongst staff</a:t>
            </a:r>
          </a:p>
          <a:p>
            <a:pPr>
              <a:lnSpc>
                <a:spcPct val="110000"/>
              </a:lnSpc>
            </a:pPr>
            <a:r>
              <a:rPr lang="en-GB" altLang="en-US" sz="3500" dirty="0">
                <a:latin typeface="Arial" charset="0"/>
                <a:ea typeface="ＭＳ Ｐゴシック" charset="-128"/>
              </a:rPr>
              <a:t>External sharing of data</a:t>
            </a:r>
          </a:p>
          <a:p>
            <a:pPr>
              <a:lnSpc>
                <a:spcPct val="110000"/>
              </a:lnSpc>
              <a:buFontTx/>
              <a:buNone/>
            </a:pPr>
            <a:r>
              <a:rPr lang="en-GB" altLang="en-US" sz="3500" dirty="0">
                <a:latin typeface="Arial" charset="0"/>
                <a:ea typeface="ＭＳ Ｐゴシック" charset="-128"/>
              </a:rPr>
              <a:t>-  ALL have DP compliance </a:t>
            </a:r>
            <a:r>
              <a:rPr lang="en-GB" altLang="en-US" sz="3500" dirty="0" smtClean="0">
                <a:latin typeface="Arial" charset="0"/>
                <a:ea typeface="ＭＳ Ｐゴシック" charset="-128"/>
              </a:rPr>
              <a:t>implications</a:t>
            </a:r>
            <a:endParaRPr lang="en-GB" altLang="en-US" sz="3500" dirty="0">
              <a:latin typeface="Arial" charset="0"/>
              <a:ea typeface="ＭＳ Ｐゴシック" charset="-128"/>
            </a:endParaRPr>
          </a:p>
        </p:txBody>
      </p:sp>
    </p:spTree>
    <p:custDataLst>
      <p:tags r:id="rId1"/>
    </p:custDataLst>
    <p:extLst>
      <p:ext uri="{BB962C8B-B14F-4D97-AF65-F5344CB8AC3E}">
        <p14:creationId xmlns:p14="http://schemas.microsoft.com/office/powerpoint/2010/main" val="138062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xEl>
                                              <p:pRg st="8" end="8"/>
                                            </p:txEl>
                                          </p:spTgt>
                                        </p:tgtEl>
                                        <p:attrNameLst>
                                          <p:attrName>style.visibility</p:attrName>
                                        </p:attrNameLst>
                                      </p:cBhvr>
                                      <p:to>
                                        <p:strVal val="visible"/>
                                      </p:to>
                                    </p:set>
                                    <p:anim calcmode="lin" valueType="num">
                                      <p:cBhvr additive="base">
                                        <p:cTn id="7" dur="500" fill="hold"/>
                                        <p:tgtEl>
                                          <p:spTgt spid="4096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cs typeface="Arial" pitchFamily="34" charset="0"/>
              </a:rPr>
              <a:t>“Laws every IT professional should be aware of”</a:t>
            </a:r>
            <a:endParaRPr lang="en-GB" dirty="0"/>
          </a:p>
        </p:txBody>
      </p:sp>
      <p:sp>
        <p:nvSpPr>
          <p:cNvPr id="3" name="Content Placeholder 2"/>
          <p:cNvSpPr>
            <a:spLocks noGrp="1"/>
          </p:cNvSpPr>
          <p:nvPr>
            <p:ph idx="1"/>
          </p:nvPr>
        </p:nvSpPr>
        <p:spPr/>
        <p:txBody>
          <a:bodyPr>
            <a:normAutofit/>
          </a:bodyPr>
          <a:lstStyle/>
          <a:p>
            <a:r>
              <a:rPr lang="en-GB" b="1" dirty="0">
                <a:latin typeface="Arial" pitchFamily="34" charset="0"/>
                <a:cs typeface="Arial" pitchFamily="34" charset="0"/>
              </a:rPr>
              <a:t>Data Protection Act </a:t>
            </a:r>
            <a:r>
              <a:rPr lang="en-GB" b="1" dirty="0" smtClean="0">
                <a:latin typeface="Arial" pitchFamily="34" charset="0"/>
                <a:cs typeface="Arial" pitchFamily="34" charset="0"/>
              </a:rPr>
              <a:t>1998</a:t>
            </a:r>
          </a:p>
          <a:p>
            <a:pPr lvl="1"/>
            <a:r>
              <a:rPr lang="en-GB" dirty="0" smtClean="0"/>
              <a:t>E.g. Disposing </a:t>
            </a:r>
            <a:r>
              <a:rPr lang="en-GB" dirty="0"/>
              <a:t>of old computers without  wiping </a:t>
            </a:r>
            <a:r>
              <a:rPr lang="en-GB" dirty="0" smtClean="0"/>
              <a:t>them</a:t>
            </a:r>
            <a:endParaRPr lang="en-GB" b="1" dirty="0">
              <a:latin typeface="Arial" pitchFamily="34" charset="0"/>
              <a:cs typeface="Arial" pitchFamily="34" charset="0"/>
            </a:endParaRPr>
          </a:p>
          <a:p>
            <a:r>
              <a:rPr lang="en-GB" b="1" dirty="0" smtClean="0">
                <a:latin typeface="Arial" pitchFamily="34" charset="0"/>
                <a:cs typeface="Arial" pitchFamily="34" charset="0"/>
              </a:rPr>
              <a:t>Computer </a:t>
            </a:r>
            <a:r>
              <a:rPr lang="en-GB" b="1" dirty="0">
                <a:latin typeface="Arial" pitchFamily="34" charset="0"/>
                <a:cs typeface="Arial" pitchFamily="34" charset="0"/>
              </a:rPr>
              <a:t>Misuse Act </a:t>
            </a:r>
            <a:r>
              <a:rPr lang="en-GB" b="1" dirty="0" smtClean="0">
                <a:latin typeface="Arial" pitchFamily="34" charset="0"/>
                <a:cs typeface="Arial" pitchFamily="34" charset="0"/>
              </a:rPr>
              <a:t>1990</a:t>
            </a:r>
          </a:p>
          <a:p>
            <a:pPr lvl="1"/>
            <a:r>
              <a:rPr lang="en-GB" dirty="0">
                <a:latin typeface="Arial" pitchFamily="34" charset="0"/>
                <a:cs typeface="Arial" pitchFamily="34" charset="0"/>
              </a:rPr>
              <a:t>“anti-hacking legislation”</a:t>
            </a:r>
            <a:endParaRPr lang="en-GB" b="1" dirty="0">
              <a:latin typeface="Arial" pitchFamily="34" charset="0"/>
              <a:cs typeface="Arial" pitchFamily="34" charset="0"/>
            </a:endParaRPr>
          </a:p>
          <a:p>
            <a:r>
              <a:rPr lang="en-GB" b="1" dirty="0">
                <a:latin typeface="Arial" pitchFamily="34" charset="0"/>
                <a:cs typeface="Arial" pitchFamily="34" charset="0"/>
              </a:rPr>
              <a:t>Digital Economy Act 2010</a:t>
            </a:r>
          </a:p>
          <a:p>
            <a:r>
              <a:rPr lang="en-GB" b="1" dirty="0">
                <a:latin typeface="Arial" pitchFamily="34" charset="0"/>
                <a:cs typeface="Arial" pitchFamily="34" charset="0"/>
              </a:rPr>
              <a:t>Equality Act </a:t>
            </a:r>
            <a:r>
              <a:rPr lang="en-GB" b="1" dirty="0" smtClean="0">
                <a:latin typeface="Arial" pitchFamily="34" charset="0"/>
                <a:cs typeface="Arial" pitchFamily="34" charset="0"/>
              </a:rPr>
              <a:t>2010</a:t>
            </a:r>
          </a:p>
          <a:p>
            <a:pPr lvl="1"/>
            <a:r>
              <a:rPr lang="en-GB" dirty="0" smtClean="0"/>
              <a:t>E.g. ’web </a:t>
            </a:r>
            <a:r>
              <a:rPr lang="en-GB" dirty="0"/>
              <a:t>accessibility</a:t>
            </a:r>
            <a:r>
              <a:rPr lang="en-GB" dirty="0" smtClean="0"/>
              <a:t>’</a:t>
            </a:r>
          </a:p>
          <a:p>
            <a:r>
              <a:rPr lang="en-GB" dirty="0">
                <a:latin typeface="Arial" pitchFamily="34" charset="0"/>
                <a:cs typeface="Arial" pitchFamily="34" charset="0"/>
              </a:rPr>
              <a:t>Freedom of Information Act </a:t>
            </a:r>
            <a:r>
              <a:rPr lang="en-GB" dirty="0" smtClean="0">
                <a:latin typeface="Arial" pitchFamily="34" charset="0"/>
                <a:cs typeface="Arial" pitchFamily="34" charset="0"/>
              </a:rPr>
              <a:t>2000</a:t>
            </a:r>
            <a:endParaRPr lang="en-GB" dirty="0">
              <a:latin typeface="Arial" pitchFamily="34" charset="0"/>
              <a:cs typeface="Arial" pitchFamily="34" charset="0"/>
            </a:endParaRPr>
          </a:p>
        </p:txBody>
      </p:sp>
    </p:spTree>
    <p:extLst>
      <p:ext uri="{BB962C8B-B14F-4D97-AF65-F5344CB8AC3E}">
        <p14:creationId xmlns:p14="http://schemas.microsoft.com/office/powerpoint/2010/main" val="11363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latin typeface="Tahoma" panose="020B0604030504040204" pitchFamily="34" charset="0"/>
                <a:ea typeface="Tahoma" panose="020B0604030504040204" pitchFamily="34" charset="0"/>
                <a:cs typeface="Tahoma" panose="020B0604030504040204" pitchFamily="34" charset="0"/>
              </a:rPr>
              <a:t>Disclaimer (part </a:t>
            </a:r>
            <a:r>
              <a:rPr lang="en-US" altLang="zh-TW" b="1" dirty="0" smtClean="0">
                <a:latin typeface="Tahoma" panose="020B0604030504040204" pitchFamily="34" charset="0"/>
                <a:ea typeface="Tahoma" panose="020B0604030504040204" pitchFamily="34" charset="0"/>
                <a:cs typeface="Tahoma" panose="020B0604030504040204" pitchFamily="34" charset="0"/>
              </a:rPr>
              <a:t>the second)</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838200" y="1825624"/>
            <a:ext cx="10515600" cy="4771727"/>
          </a:xfrm>
        </p:spPr>
        <p:txBody>
          <a:bodyPr>
            <a:noAutofit/>
          </a:bodyPr>
          <a:lstStyle/>
          <a:p>
            <a:pPr marL="354013" indent="-354013">
              <a:lnSpc>
                <a:spcPct val="80000"/>
              </a:lnSpc>
            </a:pPr>
            <a:r>
              <a:rPr lang="en-GB" altLang="zh-TW" sz="3200" dirty="0">
                <a:latin typeface="Tahoma" panose="020B0604030504040204" pitchFamily="34" charset="0"/>
                <a:ea typeface="Tahoma" panose="020B0604030504040204" pitchFamily="34" charset="0"/>
                <a:cs typeface="Tahoma" panose="020B0604030504040204" pitchFamily="34" charset="0"/>
              </a:rPr>
              <a:t>Why do I need a disclaimer like this?</a:t>
            </a:r>
          </a:p>
          <a:p>
            <a:pPr marL="354013" indent="-354013">
              <a:lnSpc>
                <a:spcPct val="80000"/>
              </a:lnSpc>
            </a:pPr>
            <a:endParaRPr lang="en-GB" altLang="zh-TW" sz="3200" dirty="0">
              <a:latin typeface="Tahoma" panose="020B0604030504040204" pitchFamily="34" charset="0"/>
              <a:ea typeface="Tahoma" panose="020B0604030504040204" pitchFamily="34" charset="0"/>
              <a:cs typeface="Tahoma" panose="020B0604030504040204" pitchFamily="34" charset="0"/>
            </a:endParaRPr>
          </a:p>
          <a:p>
            <a:pPr marL="354013" indent="-354013">
              <a:lnSpc>
                <a:spcPct val="80000"/>
              </a:lnSpc>
            </a:pPr>
            <a:r>
              <a:rPr lang="en-GB" altLang="zh-TW" sz="3200" dirty="0">
                <a:latin typeface="Tahoma" panose="020B0604030504040204" pitchFamily="34" charset="0"/>
                <a:ea typeface="Tahoma" panose="020B0604030504040204" pitchFamily="34" charset="0"/>
                <a:cs typeface="Tahoma" panose="020B0604030504040204" pitchFamily="34" charset="0"/>
              </a:rPr>
              <a:t>The Solicitor’s Act 1974, Courts and Legal Services Act 1990</a:t>
            </a:r>
          </a:p>
          <a:p>
            <a:pPr marL="719138" lvl="1" indent="-365125">
              <a:lnSpc>
                <a:spcPct val="80000"/>
              </a:lnSpc>
            </a:pPr>
            <a:r>
              <a:rPr lang="en-GB" altLang="zh-TW" sz="3200" dirty="0">
                <a:latin typeface="Tahoma" panose="020B0604030504040204" pitchFamily="34" charset="0"/>
                <a:ea typeface="Tahoma" panose="020B0604030504040204" pitchFamily="34" charset="0"/>
                <a:cs typeface="Tahoma" panose="020B0604030504040204" pitchFamily="34" charset="0"/>
              </a:rPr>
              <a:t>Any unqualified person practising law… up to 2 years in prison, possible fine</a:t>
            </a:r>
          </a:p>
          <a:p>
            <a:pPr>
              <a:lnSpc>
                <a:spcPct val="80000"/>
              </a:lnSpc>
            </a:pPr>
            <a:endParaRPr lang="en-GB" altLang="zh-TW" sz="3200" dirty="0">
              <a:latin typeface="Tahoma" panose="020B0604030504040204" pitchFamily="34" charset="0"/>
              <a:ea typeface="Tahoma" panose="020B0604030504040204" pitchFamily="34" charset="0"/>
              <a:cs typeface="Tahoma" panose="020B0604030504040204" pitchFamily="34" charset="0"/>
            </a:endParaRPr>
          </a:p>
          <a:p>
            <a:pPr marL="354013" indent="-354013">
              <a:lnSpc>
                <a:spcPct val="80000"/>
              </a:lnSpc>
            </a:pPr>
            <a:r>
              <a:rPr lang="en-GB" altLang="zh-TW" sz="3200" dirty="0">
                <a:latin typeface="Tahoma" panose="020B0604030504040204" pitchFamily="34" charset="0"/>
                <a:ea typeface="Tahoma" panose="020B0604030504040204" pitchFamily="34" charset="0"/>
                <a:cs typeface="Tahoma" panose="020B0604030504040204" pitchFamily="34" charset="0"/>
              </a:rPr>
              <a:t>In </a:t>
            </a:r>
            <a:r>
              <a:rPr lang="en-GB" altLang="zh-TW" sz="3200" b="1" dirty="0">
                <a:latin typeface="Tahoma" panose="020B0604030504040204" pitchFamily="34" charset="0"/>
                <a:ea typeface="Tahoma" panose="020B0604030504040204" pitchFamily="34" charset="0"/>
                <a:cs typeface="Tahoma" panose="020B0604030504040204" pitchFamily="34" charset="0"/>
              </a:rPr>
              <a:t>Tort</a:t>
            </a:r>
            <a:r>
              <a:rPr lang="en-GB" altLang="zh-TW" sz="3200" dirty="0">
                <a:latin typeface="Tahoma" panose="020B0604030504040204" pitchFamily="34" charset="0"/>
                <a:ea typeface="Tahoma" panose="020B0604030504040204" pitchFamily="34" charset="0"/>
                <a:cs typeface="Tahoma" panose="020B0604030504040204" pitchFamily="34" charset="0"/>
              </a:rPr>
              <a:t>, if a person relies on information given by a specialist &amp; incurs losses, he/she may be able to sue the specialist for the losses. </a:t>
            </a:r>
          </a:p>
        </p:txBody>
      </p:sp>
    </p:spTree>
    <p:extLst>
      <p:ext uri="{BB962C8B-B14F-4D97-AF65-F5344CB8AC3E}">
        <p14:creationId xmlns:p14="http://schemas.microsoft.com/office/powerpoint/2010/main" val="296124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cs typeface="Arial" pitchFamily="34" charset="0"/>
              </a:rPr>
              <a:t>“Laws every IT professional should be aware of”</a:t>
            </a:r>
            <a:endParaRPr lang="en-GB" dirty="0"/>
          </a:p>
        </p:txBody>
      </p:sp>
      <p:sp>
        <p:nvSpPr>
          <p:cNvPr id="3" name="Content Placeholder 2"/>
          <p:cNvSpPr>
            <a:spLocks noGrp="1"/>
          </p:cNvSpPr>
          <p:nvPr>
            <p:ph idx="1"/>
          </p:nvPr>
        </p:nvSpPr>
        <p:spPr/>
        <p:txBody>
          <a:bodyPr>
            <a:normAutofit/>
          </a:bodyPr>
          <a:lstStyle/>
          <a:p>
            <a:r>
              <a:rPr lang="en-GB" dirty="0">
                <a:latin typeface="Arial" pitchFamily="34" charset="0"/>
                <a:cs typeface="Arial" pitchFamily="34" charset="0"/>
              </a:rPr>
              <a:t>Regulation </a:t>
            </a:r>
            <a:r>
              <a:rPr lang="en-GB" dirty="0">
                <a:latin typeface="Arial" pitchFamily="34" charset="0"/>
                <a:cs typeface="Arial" pitchFamily="34" charset="0"/>
              </a:rPr>
              <a:t>of Investigatory Powers Act 2000</a:t>
            </a:r>
          </a:p>
          <a:p>
            <a:r>
              <a:rPr lang="en-GB" dirty="0">
                <a:latin typeface="Arial" pitchFamily="34" charset="0"/>
                <a:cs typeface="Arial" pitchFamily="34" charset="0"/>
              </a:rPr>
              <a:t>Special Education Needs &amp; Disability Act </a:t>
            </a:r>
            <a:r>
              <a:rPr lang="en-GB" dirty="0">
                <a:latin typeface="Arial" pitchFamily="34" charset="0"/>
                <a:cs typeface="Arial" pitchFamily="34" charset="0"/>
              </a:rPr>
              <a:t>2001</a:t>
            </a:r>
          </a:p>
          <a:p>
            <a:endParaRPr lang="en-GB" dirty="0">
              <a:latin typeface="Arial" pitchFamily="34" charset="0"/>
              <a:cs typeface="Arial" pitchFamily="34" charset="0"/>
            </a:endParaRPr>
          </a:p>
          <a:p>
            <a:r>
              <a:rPr lang="en-GB" u="sng" dirty="0">
                <a:latin typeface="Arial" pitchFamily="34" charset="0"/>
                <a:cs typeface="Arial" pitchFamily="34" charset="0"/>
              </a:rPr>
              <a:t>plus</a:t>
            </a:r>
            <a:r>
              <a:rPr lang="en-GB" dirty="0">
                <a:latin typeface="Arial" pitchFamily="34" charset="0"/>
                <a:cs typeface="Arial" pitchFamily="34" charset="0"/>
              </a:rPr>
              <a:t> EU legislation, such as the Human Rights Act</a:t>
            </a:r>
          </a:p>
          <a:p>
            <a:pPr marL="400050" lvl="1" indent="0">
              <a:buNone/>
            </a:pPr>
            <a:endParaRPr lang="en-GB" b="1" dirty="0">
              <a:latin typeface="Arial" pitchFamily="34" charset="0"/>
              <a:cs typeface="Arial" pitchFamily="34" charset="0"/>
            </a:endParaRPr>
          </a:p>
          <a:p>
            <a:pPr marL="400050" lvl="1" indent="0">
              <a:buNone/>
            </a:pPr>
            <a:r>
              <a:rPr lang="en-GB" b="1" dirty="0">
                <a:latin typeface="Arial" pitchFamily="34" charset="0"/>
                <a:cs typeface="Arial" pitchFamily="34" charset="0"/>
              </a:rPr>
              <a:t>(Note: </a:t>
            </a:r>
            <a:r>
              <a:rPr lang="en-GB" b="1" dirty="0" smtClean="0">
                <a:latin typeface="Arial" pitchFamily="34" charset="0"/>
                <a:cs typeface="Arial" pitchFamily="34" charset="0"/>
              </a:rPr>
              <a:t>this is not </a:t>
            </a:r>
            <a:r>
              <a:rPr lang="en-GB" b="1" dirty="0">
                <a:latin typeface="Arial" pitchFamily="34" charset="0"/>
                <a:cs typeface="Arial" pitchFamily="34" charset="0"/>
              </a:rPr>
              <a:t>an exhaustive list</a:t>
            </a:r>
            <a:r>
              <a:rPr lang="en-GB" b="1" dirty="0" smtClean="0">
                <a:latin typeface="Arial" pitchFamily="34" charset="0"/>
                <a:cs typeface="Arial" pitchFamily="34" charset="0"/>
              </a:rPr>
              <a:t>!)</a:t>
            </a:r>
            <a:endParaRPr lang="en-GB" b="1" dirty="0">
              <a:latin typeface="Arial" pitchFamily="34" charset="0"/>
              <a:cs typeface="Arial" pitchFamily="34" charset="0"/>
            </a:endParaRPr>
          </a:p>
        </p:txBody>
      </p:sp>
    </p:spTree>
    <p:extLst>
      <p:ext uri="{BB962C8B-B14F-4D97-AF65-F5344CB8AC3E}">
        <p14:creationId xmlns:p14="http://schemas.microsoft.com/office/powerpoint/2010/main" val="2109437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91344" y="116632"/>
            <a:ext cx="10515600" cy="1325563"/>
          </a:xfrm>
        </p:spPr>
        <p:txBody>
          <a:bodyPr>
            <a:normAutofit/>
          </a:bodyPr>
          <a:lstStyle/>
          <a:p>
            <a:r>
              <a:rPr lang="en-US" b="1" dirty="0">
                <a:latin typeface="Tahoma" panose="020B0604030504040204" pitchFamily="34" charset="0"/>
                <a:ea typeface="Tahoma" panose="020B0604030504040204" pitchFamily="34" charset="0"/>
                <a:cs typeface="Tahoma" panose="020B0604030504040204" pitchFamily="34" charset="0"/>
              </a:rPr>
              <a:t>GDPR </a:t>
            </a:r>
            <a:r>
              <a:rPr lang="mr-IN" b="1" dirty="0">
                <a:latin typeface="Tahoma" panose="020B0604030504040204" pitchFamily="34" charset="0"/>
                <a:ea typeface="Tahoma" panose="020B0604030504040204" pitchFamily="34" charset="0"/>
              </a:rPr>
              <a:t>–</a:t>
            </a:r>
            <a:r>
              <a:rPr lang="en-US" b="1" dirty="0">
                <a:latin typeface="Tahoma" panose="020B0604030504040204" pitchFamily="34" charset="0"/>
                <a:ea typeface="Tahoma" panose="020B0604030504040204" pitchFamily="34" charset="0"/>
                <a:cs typeface="Tahoma" panose="020B0604030504040204" pitchFamily="34" charset="0"/>
              </a:rPr>
              <a:t> Increased Scope</a:t>
            </a:r>
          </a:p>
        </p:txBody>
      </p:sp>
      <p:sp>
        <p:nvSpPr>
          <p:cNvPr id="13" name="Content Placeholder 2"/>
          <p:cNvSpPr>
            <a:spLocks noGrp="1"/>
          </p:cNvSpPr>
          <p:nvPr>
            <p:ph idx="1"/>
          </p:nvPr>
        </p:nvSpPr>
        <p:spPr>
          <a:xfrm>
            <a:off x="335360" y="1237902"/>
            <a:ext cx="11089232" cy="5215434"/>
          </a:xfrm>
        </p:spPr>
        <p:txBody>
          <a:bodyPr>
            <a:noAutofit/>
          </a:bodyPr>
          <a:lstStyle/>
          <a:p>
            <a:pPr marL="285750" indent="-285750"/>
            <a:r>
              <a:rPr lang="en-GB" sz="3200" dirty="0">
                <a:latin typeface="Tahoma" panose="020B0604030504040204" pitchFamily="34" charset="0"/>
                <a:ea typeface="Tahoma" panose="020B0604030504040204" pitchFamily="34" charset="0"/>
                <a:cs typeface="Tahoma" panose="020B0604030504040204" pitchFamily="34" charset="0"/>
              </a:rPr>
              <a:t>UK Implementation in the Data Protection </a:t>
            </a:r>
            <a:r>
              <a:rPr lang="en-GB" sz="3200" dirty="0" smtClean="0">
                <a:latin typeface="Tahoma" panose="020B0604030504040204" pitchFamily="34" charset="0"/>
                <a:ea typeface="Tahoma" panose="020B0604030504040204" pitchFamily="34" charset="0"/>
                <a:cs typeface="Tahoma" panose="020B0604030504040204" pitchFamily="34" charset="0"/>
              </a:rPr>
              <a:t>Act 2018</a:t>
            </a:r>
            <a:endParaRPr lang="en-GB" sz="3200" dirty="0">
              <a:latin typeface="Tahoma" panose="020B0604030504040204" pitchFamily="34" charset="0"/>
              <a:ea typeface="Tahoma" panose="020B0604030504040204" pitchFamily="34" charset="0"/>
              <a:cs typeface="Tahoma" panose="020B0604030504040204" pitchFamily="34" charset="0"/>
            </a:endParaRPr>
          </a:p>
          <a:p>
            <a:pPr marL="285750" indent="-285750"/>
            <a:r>
              <a:rPr lang="en-GB" sz="3200" dirty="0">
                <a:latin typeface="Tahoma" panose="020B0604030504040204" pitchFamily="34" charset="0"/>
                <a:ea typeface="Tahoma" panose="020B0604030504040204" pitchFamily="34" charset="0"/>
                <a:cs typeface="Tahoma" panose="020B0604030504040204" pitchFamily="34" charset="0"/>
              </a:rPr>
              <a:t>Single set of rules for all EU nations</a:t>
            </a:r>
          </a:p>
          <a:p>
            <a:pPr marL="285750" indent="-285750"/>
            <a:r>
              <a:rPr lang="en-US" sz="3200" dirty="0">
                <a:latin typeface="Tahoma" panose="020B0604030504040204" pitchFamily="34" charset="0"/>
                <a:ea typeface="Tahoma" panose="020B0604030504040204" pitchFamily="34" charset="0"/>
                <a:cs typeface="Tahoma" panose="020B0604030504040204" pitchFamily="34" charset="0"/>
              </a:rPr>
              <a:t>Applies to all </a:t>
            </a:r>
            <a:r>
              <a:rPr lang="en-US" sz="3200" dirty="0" err="1">
                <a:latin typeface="Tahoma" panose="020B0604030504040204" pitchFamily="34" charset="0"/>
                <a:ea typeface="Tahoma" panose="020B0604030504040204" pitchFamily="34" charset="0"/>
                <a:cs typeface="Tahoma" panose="020B0604030504040204" pitchFamily="34" charset="0"/>
              </a:rPr>
              <a:t>organisations</a:t>
            </a:r>
            <a:r>
              <a:rPr lang="en-US" sz="3200" dirty="0">
                <a:latin typeface="Tahoma" panose="020B0604030504040204" pitchFamily="34" charset="0"/>
                <a:ea typeface="Tahoma" panose="020B0604030504040204" pitchFamily="34" charset="0"/>
                <a:cs typeface="Tahoma" panose="020B0604030504040204" pitchFamily="34" charset="0"/>
              </a:rPr>
              <a:t> that process the personal data of EU citizens</a:t>
            </a:r>
          </a:p>
          <a:p>
            <a:pPr>
              <a:buFont typeface="Arial" panose="020B0604020202020204" pitchFamily="34" charset="0"/>
              <a:buChar char="•"/>
            </a:pPr>
            <a:r>
              <a:rPr lang="en-GB" sz="3200" dirty="0">
                <a:latin typeface="Tahoma" panose="020B0604030504040204" pitchFamily="34" charset="0"/>
                <a:ea typeface="Tahoma" panose="020B0604030504040204" pitchFamily="34" charset="0"/>
                <a:cs typeface="Tahoma" panose="020B0604030504040204" pitchFamily="34" charset="0"/>
              </a:rPr>
              <a:t>Data Processors subject to and responsible for actions under </a:t>
            </a:r>
            <a:r>
              <a:rPr lang="en-GB" sz="3200" dirty="0" err="1">
                <a:latin typeface="Tahoma" panose="020B0604030504040204" pitchFamily="34" charset="0"/>
                <a:ea typeface="Tahoma" panose="020B0604030504040204" pitchFamily="34" charset="0"/>
                <a:cs typeface="Tahoma" panose="020B0604030504040204" pitchFamily="34" charset="0"/>
              </a:rPr>
              <a:t>GDPR</a:t>
            </a:r>
            <a:endParaRPr lang="en-GB" sz="3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GB" sz="3200" dirty="0">
                <a:latin typeface="Tahoma" panose="020B0604030504040204" pitchFamily="34" charset="0"/>
                <a:ea typeface="Tahoma" panose="020B0604030504040204" pitchFamily="34" charset="0"/>
                <a:cs typeface="Tahoma" panose="020B0604030504040204" pitchFamily="34" charset="0"/>
              </a:rPr>
              <a:t>Controllers must only engage with </a:t>
            </a:r>
            <a:r>
              <a:rPr lang="en-GB" sz="3200" dirty="0" err="1">
                <a:latin typeface="Tahoma" panose="020B0604030504040204" pitchFamily="34" charset="0"/>
                <a:ea typeface="Tahoma" panose="020B0604030504040204" pitchFamily="34" charset="0"/>
                <a:cs typeface="Tahoma" panose="020B0604030504040204" pitchFamily="34" charset="0"/>
              </a:rPr>
              <a:t>GDPR</a:t>
            </a:r>
            <a:r>
              <a:rPr lang="en-GB" sz="3200" dirty="0">
                <a:latin typeface="Tahoma" panose="020B0604030504040204" pitchFamily="34" charset="0"/>
                <a:ea typeface="Tahoma" panose="020B0604030504040204" pitchFamily="34" charset="0"/>
                <a:cs typeface="Tahoma" panose="020B0604030504040204" pitchFamily="34" charset="0"/>
              </a:rPr>
              <a:t> compliant processors</a:t>
            </a:r>
          </a:p>
          <a:p>
            <a:pPr lvl="1">
              <a:buFont typeface="Arial" panose="020B0604020202020204" pitchFamily="34" charset="0"/>
              <a:buChar char="•"/>
            </a:pPr>
            <a:r>
              <a:rPr lang="en-GB" sz="3200" dirty="0">
                <a:latin typeface="Tahoma" panose="020B0604030504040204" pitchFamily="34" charset="0"/>
                <a:ea typeface="Tahoma" panose="020B0604030504040204" pitchFamily="34" charset="0"/>
                <a:cs typeface="Tahoma" panose="020B0604030504040204" pitchFamily="34" charset="0"/>
              </a:rPr>
              <a:t>Data sharing agreements required to lay out controller and processor </a:t>
            </a:r>
            <a:r>
              <a:rPr lang="en-GB" sz="3200" dirty="0" smtClean="0">
                <a:latin typeface="Tahoma" panose="020B0604030504040204" pitchFamily="34" charset="0"/>
                <a:ea typeface="Tahoma" panose="020B0604030504040204" pitchFamily="34" charset="0"/>
                <a:cs typeface="Tahoma" panose="020B0604030504040204" pitchFamily="34" charset="0"/>
              </a:rPr>
              <a:t>commitments</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308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a:defRPr/>
            </a:pPr>
            <a:r>
              <a:rPr lang="en-US" altLang="en-US" b="1" dirty="0">
                <a:latin typeface="Tahoma" panose="020B0604030504040204" pitchFamily="34" charset="0"/>
                <a:ea typeface="Tahoma" panose="020B0604030504040204" pitchFamily="34" charset="0"/>
                <a:cs typeface="Tahoma" panose="020B0604030504040204" pitchFamily="34" charset="0"/>
              </a:rPr>
              <a:t>DPA 1998 – Data should be…</a:t>
            </a:r>
          </a:p>
        </p:txBody>
      </p:sp>
      <p:sp>
        <p:nvSpPr>
          <p:cNvPr id="43010" name="Content Placeholder 2"/>
          <p:cNvSpPr>
            <a:spLocks noGrp="1"/>
          </p:cNvSpPr>
          <p:nvPr>
            <p:ph idx="1"/>
          </p:nvPr>
        </p:nvSpPr>
        <p:spPr>
          <a:xfrm>
            <a:off x="838200" y="1597942"/>
            <a:ext cx="10515600" cy="5143426"/>
          </a:xfrm>
        </p:spPr>
        <p:txBody>
          <a:bodyPr>
            <a:normAutofit/>
          </a:bodyPr>
          <a:lstStyle/>
          <a:p>
            <a:r>
              <a:rPr lang="en-GB" altLang="en-US" sz="3200" dirty="0">
                <a:latin typeface="Tahoma" panose="020B0604030504040204" pitchFamily="34" charset="0"/>
                <a:ea typeface="Tahoma" panose="020B0604030504040204" pitchFamily="34" charset="0"/>
                <a:cs typeface="Tahoma" panose="020B0604030504040204" pitchFamily="34" charset="0"/>
              </a:rPr>
              <a:t>F</a:t>
            </a:r>
            <a:r>
              <a:rPr lang="en-GB" altLang="en-US" sz="3200" dirty="0" smtClean="0">
                <a:latin typeface="Tahoma" panose="020B0604030504040204" pitchFamily="34" charset="0"/>
                <a:ea typeface="Tahoma" panose="020B0604030504040204" pitchFamily="34" charset="0"/>
                <a:cs typeface="Tahoma" panose="020B0604030504040204" pitchFamily="34" charset="0"/>
              </a:rPr>
              <a:t>airly </a:t>
            </a:r>
            <a:r>
              <a:rPr lang="en-GB" altLang="en-US" sz="3200" dirty="0">
                <a:latin typeface="Tahoma" panose="020B0604030504040204" pitchFamily="34" charset="0"/>
                <a:ea typeface="Tahoma" panose="020B0604030504040204" pitchFamily="34" charset="0"/>
                <a:cs typeface="Tahoma" panose="020B0604030504040204" pitchFamily="34" charset="0"/>
              </a:rPr>
              <a:t>and lawfully </a:t>
            </a:r>
            <a:r>
              <a:rPr lang="en-GB" altLang="en-US" sz="3200" dirty="0" smtClean="0">
                <a:latin typeface="Tahoma" panose="020B0604030504040204" pitchFamily="34" charset="0"/>
                <a:ea typeface="Tahoma" panose="020B0604030504040204" pitchFamily="34" charset="0"/>
                <a:cs typeface="Tahoma" panose="020B0604030504040204" pitchFamily="34" charset="0"/>
              </a:rPr>
              <a:t>processed </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a:latin typeface="Tahoma" panose="020B0604030504040204" pitchFamily="34" charset="0"/>
                <a:ea typeface="Tahoma" panose="020B0604030504040204" pitchFamily="34" charset="0"/>
                <a:cs typeface="Tahoma" panose="020B0604030504040204" pitchFamily="34" charset="0"/>
              </a:rPr>
              <a:t>P</a:t>
            </a:r>
            <a:r>
              <a:rPr lang="en-GB" altLang="en-US" sz="3200" dirty="0" smtClean="0">
                <a:latin typeface="Tahoma" panose="020B0604030504040204" pitchFamily="34" charset="0"/>
                <a:ea typeface="Tahoma" panose="020B0604030504040204" pitchFamily="34" charset="0"/>
                <a:cs typeface="Tahoma" panose="020B0604030504040204" pitchFamily="34" charset="0"/>
              </a:rPr>
              <a:t>rocessed </a:t>
            </a:r>
            <a:r>
              <a:rPr lang="en-GB" altLang="en-US" sz="3200" dirty="0">
                <a:latin typeface="Tahoma" panose="020B0604030504040204" pitchFamily="34" charset="0"/>
                <a:ea typeface="Tahoma" panose="020B0604030504040204" pitchFamily="34" charset="0"/>
                <a:cs typeface="Tahoma" panose="020B0604030504040204" pitchFamily="34" charset="0"/>
              </a:rPr>
              <a:t>for limited </a:t>
            </a:r>
            <a:r>
              <a:rPr lang="en-GB" altLang="en-US" sz="3200" dirty="0" smtClean="0">
                <a:latin typeface="Tahoma" panose="020B0604030504040204" pitchFamily="34" charset="0"/>
                <a:ea typeface="Tahoma" panose="020B0604030504040204" pitchFamily="34" charset="0"/>
                <a:cs typeface="Tahoma" panose="020B0604030504040204" pitchFamily="34" charset="0"/>
              </a:rPr>
              <a:t>purposes</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a:latin typeface="Tahoma" panose="020B0604030504040204" pitchFamily="34" charset="0"/>
                <a:ea typeface="Tahoma" panose="020B0604030504040204" pitchFamily="34" charset="0"/>
                <a:cs typeface="Tahoma" panose="020B0604030504040204" pitchFamily="34" charset="0"/>
              </a:rPr>
              <a:t>A</a:t>
            </a:r>
            <a:r>
              <a:rPr lang="en-GB" altLang="en-US" sz="3200" dirty="0" smtClean="0">
                <a:latin typeface="Tahoma" panose="020B0604030504040204" pitchFamily="34" charset="0"/>
                <a:ea typeface="Tahoma" panose="020B0604030504040204" pitchFamily="34" charset="0"/>
                <a:cs typeface="Tahoma" panose="020B0604030504040204" pitchFamily="34" charset="0"/>
              </a:rPr>
              <a:t>dequate</a:t>
            </a:r>
            <a:r>
              <a:rPr lang="en-GB" altLang="en-US" sz="3200" dirty="0">
                <a:latin typeface="Tahoma" panose="020B0604030504040204" pitchFamily="34" charset="0"/>
                <a:ea typeface="Tahoma" panose="020B0604030504040204" pitchFamily="34" charset="0"/>
                <a:cs typeface="Tahoma" panose="020B0604030504040204" pitchFamily="34" charset="0"/>
              </a:rPr>
              <a:t>, relevant and not </a:t>
            </a:r>
            <a:r>
              <a:rPr lang="en-GB" altLang="en-US" sz="3200" dirty="0" smtClean="0">
                <a:latin typeface="Tahoma" panose="020B0604030504040204" pitchFamily="34" charset="0"/>
                <a:ea typeface="Tahoma" panose="020B0604030504040204" pitchFamily="34" charset="0"/>
                <a:cs typeface="Tahoma" panose="020B0604030504040204" pitchFamily="34" charset="0"/>
              </a:rPr>
              <a:t>excessive</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smtClean="0">
                <a:latin typeface="Tahoma" panose="020B0604030504040204" pitchFamily="34" charset="0"/>
                <a:ea typeface="Tahoma" panose="020B0604030504040204" pitchFamily="34" charset="0"/>
                <a:cs typeface="Tahoma" panose="020B0604030504040204" pitchFamily="34" charset="0"/>
              </a:rPr>
              <a:t>Accurate</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a:latin typeface="Tahoma" panose="020B0604030504040204" pitchFamily="34" charset="0"/>
                <a:ea typeface="Tahoma" panose="020B0604030504040204" pitchFamily="34" charset="0"/>
                <a:cs typeface="Tahoma" panose="020B0604030504040204" pitchFamily="34" charset="0"/>
              </a:rPr>
              <a:t>N</a:t>
            </a:r>
            <a:r>
              <a:rPr lang="en-GB" altLang="en-US" sz="3200" dirty="0" smtClean="0">
                <a:latin typeface="Tahoma" panose="020B0604030504040204" pitchFamily="34" charset="0"/>
                <a:ea typeface="Tahoma" panose="020B0604030504040204" pitchFamily="34" charset="0"/>
                <a:cs typeface="Tahoma" panose="020B0604030504040204" pitchFamily="34" charset="0"/>
              </a:rPr>
              <a:t>ot </a:t>
            </a:r>
            <a:r>
              <a:rPr lang="en-GB" altLang="en-US" sz="3200" dirty="0">
                <a:latin typeface="Tahoma" panose="020B0604030504040204" pitchFamily="34" charset="0"/>
                <a:ea typeface="Tahoma" panose="020B0604030504040204" pitchFamily="34" charset="0"/>
                <a:cs typeface="Tahoma" panose="020B0604030504040204" pitchFamily="34" charset="0"/>
              </a:rPr>
              <a:t>kept longer than </a:t>
            </a:r>
            <a:r>
              <a:rPr lang="en-GB" altLang="en-US" sz="3200" dirty="0" smtClean="0">
                <a:latin typeface="Tahoma" panose="020B0604030504040204" pitchFamily="34" charset="0"/>
                <a:ea typeface="Tahoma" panose="020B0604030504040204" pitchFamily="34" charset="0"/>
                <a:cs typeface="Tahoma" panose="020B0604030504040204" pitchFamily="34" charset="0"/>
              </a:rPr>
              <a:t>necessary</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a:latin typeface="Tahoma" panose="020B0604030504040204" pitchFamily="34" charset="0"/>
                <a:ea typeface="Tahoma" panose="020B0604030504040204" pitchFamily="34" charset="0"/>
                <a:cs typeface="Tahoma" panose="020B0604030504040204" pitchFamily="34" charset="0"/>
              </a:rPr>
              <a:t>P</a:t>
            </a:r>
            <a:r>
              <a:rPr lang="en-GB" altLang="en-US" sz="3200" dirty="0" smtClean="0">
                <a:latin typeface="Tahoma" panose="020B0604030504040204" pitchFamily="34" charset="0"/>
                <a:ea typeface="Tahoma" panose="020B0604030504040204" pitchFamily="34" charset="0"/>
                <a:cs typeface="Tahoma" panose="020B0604030504040204" pitchFamily="34" charset="0"/>
              </a:rPr>
              <a:t>rocessed </a:t>
            </a:r>
            <a:r>
              <a:rPr lang="en-GB" altLang="en-US" sz="3200" dirty="0">
                <a:latin typeface="Tahoma" panose="020B0604030504040204" pitchFamily="34" charset="0"/>
                <a:ea typeface="Tahoma" panose="020B0604030504040204" pitchFamily="34" charset="0"/>
                <a:cs typeface="Tahoma" panose="020B0604030504040204" pitchFamily="34" charset="0"/>
              </a:rPr>
              <a:t>in accordance with the data subject's </a:t>
            </a:r>
            <a:r>
              <a:rPr lang="en-GB" altLang="en-US" sz="3200" dirty="0" smtClean="0">
                <a:latin typeface="Tahoma" panose="020B0604030504040204" pitchFamily="34" charset="0"/>
                <a:ea typeface="Tahoma" panose="020B0604030504040204" pitchFamily="34" charset="0"/>
                <a:cs typeface="Tahoma" panose="020B0604030504040204" pitchFamily="34" charset="0"/>
              </a:rPr>
              <a:t>rights</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smtClean="0">
                <a:latin typeface="Tahoma" panose="020B0604030504040204" pitchFamily="34" charset="0"/>
                <a:ea typeface="Tahoma" panose="020B0604030504040204" pitchFamily="34" charset="0"/>
                <a:cs typeface="Tahoma" panose="020B0604030504040204" pitchFamily="34" charset="0"/>
              </a:rPr>
              <a:t>Secure</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r>
              <a:rPr lang="en-GB" altLang="en-US" sz="3200" dirty="0">
                <a:latin typeface="Tahoma" panose="020B0604030504040204" pitchFamily="34" charset="0"/>
                <a:ea typeface="Tahoma" panose="020B0604030504040204" pitchFamily="34" charset="0"/>
                <a:cs typeface="Tahoma" panose="020B0604030504040204" pitchFamily="34" charset="0"/>
              </a:rPr>
              <a:t>N</a:t>
            </a:r>
            <a:r>
              <a:rPr lang="en-GB" altLang="en-US" sz="3200" dirty="0" smtClean="0">
                <a:latin typeface="Tahoma" panose="020B0604030504040204" pitchFamily="34" charset="0"/>
                <a:ea typeface="Tahoma" panose="020B0604030504040204" pitchFamily="34" charset="0"/>
                <a:cs typeface="Tahoma" panose="020B0604030504040204" pitchFamily="34" charset="0"/>
              </a:rPr>
              <a:t>ot </a:t>
            </a:r>
            <a:r>
              <a:rPr lang="en-GB" altLang="en-US" sz="3200" dirty="0">
                <a:latin typeface="Tahoma" panose="020B0604030504040204" pitchFamily="34" charset="0"/>
                <a:ea typeface="Tahoma" panose="020B0604030504040204" pitchFamily="34" charset="0"/>
                <a:cs typeface="Tahoma" panose="020B0604030504040204" pitchFamily="34" charset="0"/>
              </a:rPr>
              <a:t>transferred to countries without adequate </a:t>
            </a:r>
            <a:r>
              <a:rPr lang="en-GB" altLang="en-US" sz="3200" dirty="0" smtClean="0">
                <a:latin typeface="Tahoma" panose="020B0604030504040204" pitchFamily="34" charset="0"/>
                <a:ea typeface="Tahoma" panose="020B0604030504040204" pitchFamily="34" charset="0"/>
                <a:cs typeface="Tahoma" panose="020B0604030504040204" pitchFamily="34" charset="0"/>
              </a:rPr>
              <a:t>protection</a:t>
            </a:r>
            <a:endParaRPr lang="en-GB" alt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7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Concepts of the </a:t>
            </a:r>
            <a:r>
              <a:rPr lang="en-GB" dirty="0" smtClean="0"/>
              <a:t>DPA 1998</a:t>
            </a:r>
            <a:endParaRPr lang="en-GB" dirty="0"/>
          </a:p>
        </p:txBody>
      </p:sp>
      <p:sp>
        <p:nvSpPr>
          <p:cNvPr id="3" name="Content Placeholder 2"/>
          <p:cNvSpPr>
            <a:spLocks noGrp="1"/>
          </p:cNvSpPr>
          <p:nvPr>
            <p:ph idx="1"/>
          </p:nvPr>
        </p:nvSpPr>
        <p:spPr>
          <a:xfrm>
            <a:off x="1981200" y="1600200"/>
            <a:ext cx="8229600" cy="5069160"/>
          </a:xfrm>
        </p:spPr>
        <p:txBody>
          <a:bodyPr>
            <a:noAutofit/>
          </a:bodyPr>
          <a:lstStyle/>
          <a:p>
            <a:r>
              <a:rPr lang="en-GB" sz="2400" b="1" dirty="0">
                <a:latin typeface="Arial" pitchFamily="34" charset="0"/>
                <a:cs typeface="Arial" pitchFamily="34" charset="0"/>
              </a:rPr>
              <a:t>Data</a:t>
            </a:r>
            <a:endParaRPr lang="en-GB" sz="2400" dirty="0">
              <a:latin typeface="Arial" pitchFamily="34" charset="0"/>
              <a:cs typeface="Arial" pitchFamily="34" charset="0"/>
            </a:endParaRPr>
          </a:p>
          <a:p>
            <a:pPr lvl="1"/>
            <a:r>
              <a:rPr lang="en-GB" dirty="0">
                <a:latin typeface="Arial" pitchFamily="34" charset="0"/>
                <a:cs typeface="Arial" pitchFamily="34" charset="0"/>
              </a:rPr>
              <a:t>information </a:t>
            </a:r>
            <a:r>
              <a:rPr lang="en-GB" dirty="0">
                <a:latin typeface="Arial" pitchFamily="34" charset="0"/>
                <a:cs typeface="Arial" pitchFamily="34" charset="0"/>
              </a:rPr>
              <a:t>being processed </a:t>
            </a:r>
            <a:r>
              <a:rPr lang="en-GB" dirty="0">
                <a:latin typeface="Arial" pitchFamily="34" charset="0"/>
                <a:cs typeface="Arial" pitchFamily="34" charset="0"/>
              </a:rPr>
              <a:t>automatically/collected </a:t>
            </a:r>
            <a:r>
              <a:rPr lang="en-GB" dirty="0">
                <a:latin typeface="Arial" pitchFamily="34" charset="0"/>
                <a:cs typeface="Arial" pitchFamily="34" charset="0"/>
              </a:rPr>
              <a:t>with that intention or part of a relevant filing system</a:t>
            </a:r>
          </a:p>
          <a:p>
            <a:endParaRPr lang="en-GB" sz="1000" dirty="0">
              <a:latin typeface="Arial" pitchFamily="34" charset="0"/>
              <a:cs typeface="Arial" pitchFamily="34" charset="0"/>
            </a:endParaRPr>
          </a:p>
          <a:p>
            <a:r>
              <a:rPr lang="en-GB" sz="2400" b="1" dirty="0">
                <a:latin typeface="Arial" pitchFamily="34" charset="0"/>
                <a:cs typeface="Arial" pitchFamily="34" charset="0"/>
              </a:rPr>
              <a:t>Data Controller </a:t>
            </a:r>
            <a:r>
              <a:rPr lang="en-GB" sz="2400" dirty="0">
                <a:latin typeface="Arial" pitchFamily="34" charset="0"/>
                <a:cs typeface="Arial" pitchFamily="34" charset="0"/>
              </a:rPr>
              <a:t>– nominated </a:t>
            </a:r>
            <a:r>
              <a:rPr lang="en-GB" sz="2400" dirty="0">
                <a:latin typeface="Arial" pitchFamily="34" charset="0"/>
                <a:cs typeface="Arial" pitchFamily="34" charset="0"/>
              </a:rPr>
              <a:t>individual/organisation controlling </a:t>
            </a:r>
            <a:r>
              <a:rPr lang="en-GB" sz="2400" dirty="0">
                <a:latin typeface="Arial" pitchFamily="34" charset="0"/>
                <a:cs typeface="Arial" pitchFamily="34" charset="0"/>
              </a:rPr>
              <a:t>the data</a:t>
            </a:r>
          </a:p>
          <a:p>
            <a:pPr lvl="1"/>
            <a:r>
              <a:rPr lang="en-GB" dirty="0">
                <a:latin typeface="Arial" pitchFamily="34" charset="0"/>
                <a:cs typeface="Arial" pitchFamily="34" charset="0"/>
              </a:rPr>
              <a:t>Individual can be prosecuted NOT </a:t>
            </a:r>
            <a:r>
              <a:rPr lang="en-GB" dirty="0">
                <a:latin typeface="Arial" pitchFamily="34" charset="0"/>
                <a:cs typeface="Arial" pitchFamily="34" charset="0"/>
              </a:rPr>
              <a:t>organisation</a:t>
            </a:r>
            <a:endParaRPr lang="en-GB" dirty="0">
              <a:latin typeface="Arial" pitchFamily="34" charset="0"/>
              <a:cs typeface="Arial" pitchFamily="34" charset="0"/>
            </a:endParaRPr>
          </a:p>
          <a:p>
            <a:endParaRPr lang="en-GB" sz="1000" dirty="0">
              <a:latin typeface="Arial" pitchFamily="34" charset="0"/>
              <a:cs typeface="Arial" pitchFamily="34" charset="0"/>
            </a:endParaRPr>
          </a:p>
          <a:p>
            <a:r>
              <a:rPr lang="en-GB" sz="2400" b="1" dirty="0">
                <a:latin typeface="Arial" pitchFamily="34" charset="0"/>
                <a:cs typeface="Arial" pitchFamily="34" charset="0"/>
              </a:rPr>
              <a:t>Data Subject </a:t>
            </a:r>
            <a:r>
              <a:rPr lang="en-GB" sz="2400" dirty="0">
                <a:latin typeface="Arial" pitchFamily="34" charset="0"/>
                <a:cs typeface="Arial" pitchFamily="34" charset="0"/>
              </a:rPr>
              <a:t>– individual </a:t>
            </a:r>
            <a:r>
              <a:rPr lang="en-GB" sz="2400" dirty="0">
                <a:latin typeface="Arial" pitchFamily="34" charset="0"/>
                <a:cs typeface="Arial" pitchFamily="34" charset="0"/>
              </a:rPr>
              <a:t>is </a:t>
            </a:r>
            <a:r>
              <a:rPr lang="en-GB" sz="2400" dirty="0">
                <a:latin typeface="Arial" pitchFamily="34" charset="0"/>
                <a:cs typeface="Arial" pitchFamily="34" charset="0"/>
              </a:rPr>
              <a:t>subject of personal data</a:t>
            </a:r>
          </a:p>
          <a:p>
            <a:endParaRPr lang="en-GB" sz="1000" dirty="0">
              <a:latin typeface="Arial" pitchFamily="34" charset="0"/>
              <a:cs typeface="Arial" pitchFamily="34" charset="0"/>
            </a:endParaRPr>
          </a:p>
          <a:p>
            <a:r>
              <a:rPr lang="en-GB" sz="2400" b="1" dirty="0">
                <a:latin typeface="Arial" pitchFamily="34" charset="0"/>
                <a:cs typeface="Arial" pitchFamily="34" charset="0"/>
              </a:rPr>
              <a:t>Data Processing </a:t>
            </a:r>
            <a:r>
              <a:rPr lang="en-GB" sz="2400" dirty="0">
                <a:latin typeface="Arial" pitchFamily="34" charset="0"/>
                <a:cs typeface="Arial" pitchFamily="34" charset="0"/>
              </a:rPr>
              <a:t>– obtaining, recording or holding data or carrying out any operation on it</a:t>
            </a:r>
          </a:p>
          <a:p>
            <a:endParaRPr lang="en-GB" sz="1000" dirty="0">
              <a:latin typeface="Arial" pitchFamily="34" charset="0"/>
              <a:cs typeface="Arial" pitchFamily="34" charset="0"/>
            </a:endParaRPr>
          </a:p>
          <a:p>
            <a:r>
              <a:rPr lang="en-GB" sz="2400" b="1" dirty="0">
                <a:latin typeface="Arial" pitchFamily="34" charset="0"/>
                <a:cs typeface="Arial" pitchFamily="34" charset="0"/>
              </a:rPr>
              <a:t>Personal data</a:t>
            </a:r>
            <a:r>
              <a:rPr lang="en-GB" sz="2400" b="1" dirty="0">
                <a:latin typeface="Arial" pitchFamily="34" charset="0"/>
                <a:cs typeface="Arial" pitchFamily="34" charset="0"/>
              </a:rPr>
              <a:t>…</a:t>
            </a:r>
            <a:endParaRPr lang="en-GB" sz="2400" b="1" dirty="0">
              <a:latin typeface="Arial" pitchFamily="34" charset="0"/>
              <a:cs typeface="Arial" pitchFamily="34" charset="0"/>
            </a:endParaRPr>
          </a:p>
        </p:txBody>
      </p:sp>
    </p:spTree>
    <p:extLst>
      <p:ext uri="{BB962C8B-B14F-4D97-AF65-F5344CB8AC3E}">
        <p14:creationId xmlns:p14="http://schemas.microsoft.com/office/powerpoint/2010/main" val="205692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additive="base">
                                        <p:cTn id="2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Protection Act 1998</a:t>
            </a:r>
          </a:p>
        </p:txBody>
      </p:sp>
      <p:sp>
        <p:nvSpPr>
          <p:cNvPr id="3" name="Content Placeholder 2"/>
          <p:cNvSpPr>
            <a:spLocks noGrp="1"/>
          </p:cNvSpPr>
          <p:nvPr>
            <p:ph idx="1"/>
          </p:nvPr>
        </p:nvSpPr>
        <p:spPr/>
        <p:txBody>
          <a:bodyPr>
            <a:normAutofit/>
          </a:bodyPr>
          <a:lstStyle/>
          <a:p>
            <a:r>
              <a:rPr lang="en-GB" dirty="0">
                <a:latin typeface="Arial" pitchFamily="34" charset="0"/>
                <a:cs typeface="Arial" pitchFamily="34" charset="0"/>
              </a:rPr>
              <a:t>Information </a:t>
            </a:r>
            <a:r>
              <a:rPr lang="en-GB" dirty="0">
                <a:latin typeface="Arial" pitchFamily="34" charset="0"/>
                <a:cs typeface="Arial" pitchFamily="34" charset="0"/>
              </a:rPr>
              <a:t>Commissioner's Office (ICO</a:t>
            </a:r>
            <a:r>
              <a:rPr lang="en-GB" dirty="0">
                <a:latin typeface="Arial" pitchFamily="34" charset="0"/>
                <a:cs typeface="Arial" pitchFamily="34" charset="0"/>
              </a:rPr>
              <a:t>)</a:t>
            </a:r>
          </a:p>
          <a:p>
            <a:pPr lvl="1"/>
            <a:r>
              <a:rPr lang="en-GB" dirty="0">
                <a:latin typeface="Arial" pitchFamily="34" charset="0"/>
                <a:cs typeface="Arial" pitchFamily="34" charset="0"/>
              </a:rPr>
              <a:t>Enforcement of the DPA</a:t>
            </a:r>
          </a:p>
          <a:p>
            <a:pPr lvl="1"/>
            <a:r>
              <a:rPr lang="en-GB" dirty="0">
                <a:latin typeface="Arial" pitchFamily="34" charset="0"/>
                <a:cs typeface="Arial" pitchFamily="34" charset="0"/>
              </a:rPr>
              <a:t>Registration </a:t>
            </a:r>
            <a:r>
              <a:rPr lang="en-GB" dirty="0">
                <a:latin typeface="Arial" pitchFamily="34" charset="0"/>
                <a:cs typeface="Arial" pitchFamily="34" charset="0"/>
              </a:rPr>
              <a:t>of data processing action</a:t>
            </a:r>
          </a:p>
          <a:p>
            <a:pPr lvl="1"/>
            <a:r>
              <a:rPr lang="en-GB" dirty="0">
                <a:latin typeface="Arial" pitchFamily="34" charset="0"/>
                <a:cs typeface="Arial" pitchFamily="34" charset="0"/>
              </a:rPr>
              <a:t>Dealing with </a:t>
            </a:r>
            <a:r>
              <a:rPr lang="en-GB" dirty="0">
                <a:latin typeface="Arial" pitchFamily="34" charset="0"/>
                <a:cs typeface="Arial" pitchFamily="34" charset="0"/>
              </a:rPr>
              <a:t>complaints</a:t>
            </a:r>
            <a:endParaRPr lang="en-GB" dirty="0">
              <a:latin typeface="Arial" pitchFamily="34" charset="0"/>
              <a:cs typeface="Arial" pitchFamily="34" charset="0"/>
            </a:endParaRPr>
          </a:p>
          <a:p>
            <a:pPr lvl="1"/>
            <a:endParaRPr lang="en-GB" sz="1000" dirty="0">
              <a:latin typeface="Arial" pitchFamily="34" charset="0"/>
              <a:cs typeface="Arial" pitchFamily="34" charset="0"/>
            </a:endParaRPr>
          </a:p>
          <a:p>
            <a:r>
              <a:rPr lang="en-GB" dirty="0">
                <a:latin typeface="Arial" pitchFamily="34" charset="0"/>
                <a:cs typeface="Arial" pitchFamily="34" charset="0"/>
              </a:rPr>
              <a:t>Defines concepts related to </a:t>
            </a:r>
            <a:r>
              <a:rPr lang="en-GB" dirty="0">
                <a:latin typeface="Arial" pitchFamily="34" charset="0"/>
                <a:cs typeface="Arial" pitchFamily="34" charset="0"/>
              </a:rPr>
              <a:t>governing </a:t>
            </a:r>
            <a:r>
              <a:rPr lang="en-GB" dirty="0">
                <a:latin typeface="Arial" pitchFamily="34" charset="0"/>
                <a:cs typeface="Arial" pitchFamily="34" charset="0"/>
              </a:rPr>
              <a:t>of the </a:t>
            </a:r>
            <a:r>
              <a:rPr lang="en-GB" dirty="0">
                <a:latin typeface="Arial" pitchFamily="34" charset="0"/>
                <a:cs typeface="Arial" pitchFamily="34" charset="0"/>
              </a:rPr>
              <a:t>Act</a:t>
            </a:r>
            <a:endParaRPr lang="en-GB" dirty="0">
              <a:latin typeface="Arial" pitchFamily="34" charset="0"/>
              <a:cs typeface="Arial" pitchFamily="34" charset="0"/>
            </a:endParaRPr>
          </a:p>
          <a:p>
            <a:r>
              <a:rPr lang="en-GB" dirty="0">
                <a:latin typeface="Arial" pitchFamily="34" charset="0"/>
                <a:cs typeface="Arial" pitchFamily="34" charset="0"/>
              </a:rPr>
              <a:t>Anyone processing personal data must follow 8 </a:t>
            </a:r>
            <a:r>
              <a:rPr lang="en-GB" dirty="0">
                <a:latin typeface="Arial" pitchFamily="34" charset="0"/>
                <a:cs typeface="Arial" pitchFamily="34" charset="0"/>
              </a:rPr>
              <a:t>principles</a:t>
            </a:r>
            <a:endParaRPr lang="en-GB" dirty="0">
              <a:latin typeface="Arial" pitchFamily="34" charset="0"/>
              <a:cs typeface="Arial" pitchFamily="34" charset="0"/>
            </a:endParaRPr>
          </a:p>
        </p:txBody>
      </p:sp>
    </p:spTree>
    <p:extLst>
      <p:ext uri="{BB962C8B-B14F-4D97-AF65-F5344CB8AC3E}">
        <p14:creationId xmlns:p14="http://schemas.microsoft.com/office/powerpoint/2010/main" val="94555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of the DPA (1)</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GB" dirty="0">
                <a:latin typeface="Arial" pitchFamily="34" charset="0"/>
                <a:cs typeface="Arial" pitchFamily="34" charset="0"/>
              </a:rPr>
              <a:t>Personal data should be processed fairly </a:t>
            </a:r>
            <a:r>
              <a:rPr lang="en-GB" dirty="0">
                <a:latin typeface="Arial" pitchFamily="34" charset="0"/>
                <a:cs typeface="Arial" pitchFamily="34" charset="0"/>
              </a:rPr>
              <a:t>&amp; </a:t>
            </a:r>
            <a:r>
              <a:rPr lang="en-GB" dirty="0">
                <a:latin typeface="Arial" pitchFamily="34" charset="0"/>
                <a:cs typeface="Arial" pitchFamily="34" charset="0"/>
              </a:rPr>
              <a:t>lawfully </a:t>
            </a:r>
            <a:r>
              <a:rPr lang="en-GB" dirty="0">
                <a:latin typeface="Arial" pitchFamily="34" charset="0"/>
                <a:cs typeface="Arial" pitchFamily="34" charset="0"/>
              </a:rPr>
              <a:t>&amp; not </a:t>
            </a:r>
            <a:r>
              <a:rPr lang="en-GB" dirty="0">
                <a:latin typeface="Arial" pitchFamily="34" charset="0"/>
                <a:cs typeface="Arial" pitchFamily="34" charset="0"/>
              </a:rPr>
              <a:t>be processed without consent</a:t>
            </a:r>
          </a:p>
          <a:p>
            <a:pPr lvl="1"/>
            <a:r>
              <a:rPr lang="en-GB" dirty="0">
                <a:latin typeface="Arial" pitchFamily="34" charset="0"/>
                <a:cs typeface="Arial" pitchFamily="34" charset="0"/>
              </a:rPr>
              <a:t>Data subject gives consent (terms </a:t>
            </a:r>
            <a:r>
              <a:rPr lang="en-GB" dirty="0">
                <a:latin typeface="Arial" pitchFamily="34" charset="0"/>
                <a:cs typeface="Arial" pitchFamily="34" charset="0"/>
              </a:rPr>
              <a:t>&amp; </a:t>
            </a:r>
            <a:r>
              <a:rPr lang="en-GB" dirty="0">
                <a:latin typeface="Arial" pitchFamily="34" charset="0"/>
                <a:cs typeface="Arial" pitchFamily="34" charset="0"/>
              </a:rPr>
              <a:t>conditions)</a:t>
            </a:r>
          </a:p>
          <a:p>
            <a:pPr lvl="1"/>
            <a:r>
              <a:rPr lang="en-GB" dirty="0">
                <a:latin typeface="Arial" pitchFamily="34" charset="0"/>
                <a:cs typeface="Arial" pitchFamily="34" charset="0"/>
              </a:rPr>
              <a:t>For sensitive personal data – explicit consent</a:t>
            </a:r>
          </a:p>
          <a:p>
            <a:pPr marL="514350" indent="-514350">
              <a:buFont typeface="+mj-lt"/>
              <a:buAutoNum type="arabicPeriod"/>
            </a:pPr>
            <a:r>
              <a:rPr lang="en-GB" dirty="0">
                <a:latin typeface="Arial" pitchFamily="34" charset="0"/>
                <a:cs typeface="Arial" pitchFamily="34" charset="0"/>
              </a:rPr>
              <a:t>Data must only be processed for the specified lawful purposes for which it has been obtained</a:t>
            </a:r>
          </a:p>
          <a:p>
            <a:pPr lvl="1"/>
            <a:r>
              <a:rPr lang="en-GB" dirty="0">
                <a:latin typeface="Arial" pitchFamily="34" charset="0"/>
                <a:cs typeface="Arial" pitchFamily="34" charset="0"/>
              </a:rPr>
              <a:t>i.e. the purpose for which the data controller has informed the ICO</a:t>
            </a:r>
          </a:p>
          <a:p>
            <a:pPr marL="514350" indent="-514350">
              <a:buFont typeface="+mj-lt"/>
              <a:buAutoNum type="arabicPeriod"/>
            </a:pPr>
            <a:r>
              <a:rPr lang="en-GB" dirty="0">
                <a:latin typeface="Arial" pitchFamily="34" charset="0"/>
                <a:cs typeface="Arial" pitchFamily="34" charset="0"/>
              </a:rPr>
              <a:t>Data should be adequate, relevant </a:t>
            </a:r>
            <a:r>
              <a:rPr lang="en-GB" dirty="0">
                <a:latin typeface="Arial" pitchFamily="34" charset="0"/>
                <a:cs typeface="Arial" pitchFamily="34" charset="0"/>
              </a:rPr>
              <a:t>&amp; </a:t>
            </a:r>
            <a:r>
              <a:rPr lang="en-GB" dirty="0">
                <a:latin typeface="Arial" pitchFamily="34" charset="0"/>
                <a:cs typeface="Arial" pitchFamily="34" charset="0"/>
              </a:rPr>
              <a:t>not </a:t>
            </a:r>
            <a:r>
              <a:rPr lang="en-GB" dirty="0">
                <a:latin typeface="Arial" pitchFamily="34" charset="0"/>
                <a:cs typeface="Arial" pitchFamily="34" charset="0"/>
              </a:rPr>
              <a:t>excessive</a:t>
            </a:r>
            <a:endParaRPr lang="en-GB" dirty="0">
              <a:latin typeface="Arial" pitchFamily="34" charset="0"/>
              <a:cs typeface="Arial" pitchFamily="34" charset="0"/>
            </a:endParaRPr>
          </a:p>
        </p:txBody>
      </p:sp>
    </p:spTree>
    <p:extLst>
      <p:ext uri="{BB962C8B-B14F-4D97-AF65-F5344CB8AC3E}">
        <p14:creationId xmlns:p14="http://schemas.microsoft.com/office/powerpoint/2010/main" val="35762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of the DPA (2)</a:t>
            </a:r>
          </a:p>
        </p:txBody>
      </p:sp>
      <p:sp>
        <p:nvSpPr>
          <p:cNvPr id="3" name="Content Placeholder 2"/>
          <p:cNvSpPr>
            <a:spLocks noGrp="1"/>
          </p:cNvSpPr>
          <p:nvPr>
            <p:ph idx="1"/>
          </p:nvPr>
        </p:nvSpPr>
        <p:spPr/>
        <p:txBody>
          <a:bodyPr>
            <a:normAutofit/>
          </a:bodyPr>
          <a:lstStyle/>
          <a:p>
            <a:pPr marL="514350" indent="-514350">
              <a:buFont typeface="+mj-lt"/>
              <a:buAutoNum type="arabicPeriod" startAt="4"/>
            </a:pPr>
            <a:r>
              <a:rPr lang="en-GB" dirty="0">
                <a:latin typeface="Arial" pitchFamily="34" charset="0"/>
                <a:cs typeface="Arial" pitchFamily="34" charset="0"/>
              </a:rPr>
              <a:t>Data must be accurate </a:t>
            </a:r>
            <a:r>
              <a:rPr lang="en-GB" dirty="0">
                <a:latin typeface="Arial" pitchFamily="34" charset="0"/>
                <a:cs typeface="Arial" pitchFamily="34" charset="0"/>
              </a:rPr>
              <a:t>&amp; </a:t>
            </a:r>
            <a:r>
              <a:rPr lang="en-GB" dirty="0">
                <a:latin typeface="Arial" pitchFamily="34" charset="0"/>
                <a:cs typeface="Arial" pitchFamily="34" charset="0"/>
              </a:rPr>
              <a:t>up to date</a:t>
            </a:r>
          </a:p>
          <a:p>
            <a:pPr lvl="1"/>
            <a:r>
              <a:rPr lang="en-GB" dirty="0">
                <a:latin typeface="Arial" pitchFamily="34" charset="0"/>
                <a:cs typeface="Arial" pitchFamily="34" charset="0"/>
              </a:rPr>
              <a:t>Or show reasonable attempt</a:t>
            </a:r>
          </a:p>
          <a:p>
            <a:pPr marL="514350" indent="-514350">
              <a:buFont typeface="+mj-lt"/>
              <a:buAutoNum type="arabicPeriod" startAt="5"/>
            </a:pPr>
            <a:r>
              <a:rPr lang="en-GB" dirty="0">
                <a:latin typeface="Arial" pitchFamily="34" charset="0"/>
                <a:cs typeface="Arial" pitchFamily="34" charset="0"/>
              </a:rPr>
              <a:t>Data shall not be kept for purposes longer than necessary</a:t>
            </a:r>
          </a:p>
          <a:p>
            <a:pPr lvl="1"/>
            <a:r>
              <a:rPr lang="en-GB" dirty="0">
                <a:latin typeface="Arial" pitchFamily="34" charset="0"/>
                <a:cs typeface="Arial" pitchFamily="34" charset="0"/>
              </a:rPr>
              <a:t>Retention period must be determined </a:t>
            </a:r>
          </a:p>
          <a:p>
            <a:pPr lvl="1"/>
            <a:r>
              <a:rPr lang="en-GB" dirty="0">
                <a:latin typeface="Arial" pitchFamily="34" charset="0"/>
                <a:cs typeface="Arial" pitchFamily="34" charset="0"/>
              </a:rPr>
              <a:t>Auditing/legal issues</a:t>
            </a:r>
          </a:p>
          <a:p>
            <a:pPr marL="514350" indent="-514350">
              <a:buFont typeface="+mj-lt"/>
              <a:buAutoNum type="arabicPeriod" startAt="6"/>
            </a:pPr>
            <a:r>
              <a:rPr lang="en-GB" dirty="0">
                <a:latin typeface="Arial" pitchFamily="34" charset="0"/>
                <a:cs typeface="Arial" pitchFamily="34" charset="0"/>
              </a:rPr>
              <a:t>Data shall be processed in accordance with the rights of the individual</a:t>
            </a:r>
          </a:p>
          <a:p>
            <a:pPr lvl="1"/>
            <a:r>
              <a:rPr lang="en-GB" dirty="0">
                <a:latin typeface="Arial" pitchFamily="34" charset="0"/>
                <a:cs typeface="Arial" pitchFamily="34" charset="0"/>
              </a:rPr>
              <a:t>Subjects have a right to know</a:t>
            </a:r>
          </a:p>
          <a:p>
            <a:pPr lvl="1"/>
            <a:r>
              <a:rPr lang="en-GB" dirty="0">
                <a:latin typeface="Arial" pitchFamily="34" charset="0"/>
                <a:cs typeface="Arial" pitchFamily="34" charset="0"/>
              </a:rPr>
              <a:t>Subjects have a right to withdraw in the event of damages or distress &amp;</a:t>
            </a:r>
            <a:r>
              <a:rPr lang="en-GB" dirty="0">
                <a:latin typeface="Arial" pitchFamily="34" charset="0"/>
                <a:cs typeface="Arial" pitchFamily="34" charset="0"/>
              </a:rPr>
              <a:t> </a:t>
            </a:r>
            <a:r>
              <a:rPr lang="en-GB" dirty="0">
                <a:latin typeface="Arial" pitchFamily="34" charset="0"/>
                <a:cs typeface="Arial" pitchFamily="34" charset="0"/>
              </a:rPr>
              <a:t>direct </a:t>
            </a:r>
            <a:r>
              <a:rPr lang="en-GB" dirty="0">
                <a:latin typeface="Arial" pitchFamily="34" charset="0"/>
                <a:cs typeface="Arial" pitchFamily="34" charset="0"/>
              </a:rPr>
              <a:t>marketing</a:t>
            </a:r>
            <a:endParaRPr lang="en-GB" dirty="0">
              <a:latin typeface="Arial" pitchFamily="34" charset="0"/>
              <a:cs typeface="Arial" pitchFamily="34" charset="0"/>
            </a:endParaRPr>
          </a:p>
        </p:txBody>
      </p:sp>
    </p:spTree>
    <p:extLst>
      <p:ext uri="{BB962C8B-B14F-4D97-AF65-F5344CB8AC3E}">
        <p14:creationId xmlns:p14="http://schemas.microsoft.com/office/powerpoint/2010/main" val="1909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of the DPA (3)</a:t>
            </a:r>
          </a:p>
        </p:txBody>
      </p:sp>
      <p:sp>
        <p:nvSpPr>
          <p:cNvPr id="3" name="Content Placeholder 2"/>
          <p:cNvSpPr>
            <a:spLocks noGrp="1"/>
          </p:cNvSpPr>
          <p:nvPr>
            <p:ph idx="1"/>
          </p:nvPr>
        </p:nvSpPr>
        <p:spPr>
          <a:xfrm>
            <a:off x="1981200" y="1600200"/>
            <a:ext cx="8229600" cy="4709120"/>
          </a:xfrm>
        </p:spPr>
        <p:txBody>
          <a:bodyPr>
            <a:normAutofit/>
          </a:bodyPr>
          <a:lstStyle/>
          <a:p>
            <a:pPr marL="514350" indent="-514350">
              <a:buFont typeface="+mj-lt"/>
              <a:buAutoNum type="arabicPeriod" startAt="7"/>
            </a:pPr>
            <a:r>
              <a:rPr lang="en-GB" dirty="0">
                <a:latin typeface="Arial" pitchFamily="34" charset="0"/>
                <a:cs typeface="Arial" pitchFamily="34" charset="0"/>
              </a:rPr>
              <a:t>Having </a:t>
            </a:r>
            <a:r>
              <a:rPr lang="en-GB" b="1" dirty="0">
                <a:latin typeface="Arial" pitchFamily="34" charset="0"/>
                <a:cs typeface="Arial" pitchFamily="34" charset="0"/>
              </a:rPr>
              <a:t>regard to the state of technological development</a:t>
            </a:r>
            <a:r>
              <a:rPr lang="en-GB" dirty="0">
                <a:latin typeface="Arial" pitchFamily="34" charset="0"/>
                <a:cs typeface="Arial" pitchFamily="34" charset="0"/>
              </a:rPr>
              <a:t> &amp;</a:t>
            </a:r>
            <a:r>
              <a:rPr lang="en-GB" dirty="0">
                <a:latin typeface="Arial" pitchFamily="34" charset="0"/>
                <a:cs typeface="Arial" pitchFamily="34" charset="0"/>
              </a:rPr>
              <a:t> </a:t>
            </a:r>
            <a:r>
              <a:rPr lang="en-GB" b="1" dirty="0">
                <a:latin typeface="Arial" pitchFamily="34" charset="0"/>
                <a:cs typeface="Arial" pitchFamily="34" charset="0"/>
              </a:rPr>
              <a:t>cost </a:t>
            </a:r>
            <a:r>
              <a:rPr lang="en-GB" b="1" dirty="0">
                <a:latin typeface="Arial" pitchFamily="34" charset="0"/>
                <a:cs typeface="Arial" pitchFamily="34" charset="0"/>
              </a:rPr>
              <a:t>of implementing</a:t>
            </a:r>
            <a:r>
              <a:rPr lang="en-GB" dirty="0">
                <a:latin typeface="Arial" pitchFamily="34" charset="0"/>
                <a:cs typeface="Arial" pitchFamily="34" charset="0"/>
              </a:rPr>
              <a:t> any </a:t>
            </a:r>
            <a:r>
              <a:rPr lang="en-GB" dirty="0">
                <a:latin typeface="Arial" pitchFamily="34" charset="0"/>
                <a:cs typeface="Arial" pitchFamily="34" charset="0"/>
              </a:rPr>
              <a:t>measures. Measures </a:t>
            </a:r>
            <a:r>
              <a:rPr lang="en-GB" dirty="0">
                <a:latin typeface="Arial" pitchFamily="34" charset="0"/>
                <a:cs typeface="Arial" pitchFamily="34" charset="0"/>
              </a:rPr>
              <a:t>must </a:t>
            </a:r>
            <a:r>
              <a:rPr lang="en-GB" b="1" dirty="0">
                <a:latin typeface="Arial" pitchFamily="34" charset="0"/>
                <a:cs typeface="Arial" pitchFamily="34" charset="0"/>
              </a:rPr>
              <a:t>ensure a level of security</a:t>
            </a:r>
            <a:r>
              <a:rPr lang="en-GB" dirty="0">
                <a:latin typeface="Arial" pitchFamily="34" charset="0"/>
                <a:cs typeface="Arial" pitchFamily="34" charset="0"/>
              </a:rPr>
              <a:t> appropriate </a:t>
            </a:r>
            <a:r>
              <a:rPr lang="en-GB" dirty="0">
                <a:latin typeface="Arial" pitchFamily="34" charset="0"/>
                <a:cs typeface="Arial" pitchFamily="34" charset="0"/>
              </a:rPr>
              <a:t>to - </a:t>
            </a:r>
            <a:endParaRPr lang="en-GB" dirty="0">
              <a:latin typeface="Arial" pitchFamily="34" charset="0"/>
              <a:cs typeface="Arial" pitchFamily="34" charset="0"/>
            </a:endParaRPr>
          </a:p>
          <a:p>
            <a:pPr marL="857250" lvl="2" indent="0">
              <a:buNone/>
            </a:pPr>
            <a:r>
              <a:rPr lang="en-GB" dirty="0" smtClean="0">
                <a:latin typeface="Arial" pitchFamily="34" charset="0"/>
                <a:cs typeface="Arial" pitchFamily="34" charset="0"/>
              </a:rPr>
              <a:t>(</a:t>
            </a:r>
            <a:r>
              <a:rPr lang="en-GB" dirty="0">
                <a:latin typeface="Arial" pitchFamily="34" charset="0"/>
                <a:cs typeface="Arial" pitchFamily="34" charset="0"/>
              </a:rPr>
              <a:t>a) </a:t>
            </a:r>
            <a:r>
              <a:rPr lang="en-GB" b="1" dirty="0">
                <a:latin typeface="Arial" pitchFamily="34" charset="0"/>
                <a:cs typeface="Arial" pitchFamily="34" charset="0"/>
              </a:rPr>
              <a:t>the harm that might result</a:t>
            </a:r>
            <a:r>
              <a:rPr lang="en-GB" dirty="0">
                <a:latin typeface="Arial" pitchFamily="34" charset="0"/>
                <a:cs typeface="Arial" pitchFamily="34" charset="0"/>
              </a:rPr>
              <a:t> from such </a:t>
            </a:r>
            <a:r>
              <a:rPr lang="en-GB" dirty="0" smtClean="0">
                <a:latin typeface="Arial" pitchFamily="34" charset="0"/>
                <a:cs typeface="Arial" pitchFamily="34" charset="0"/>
              </a:rPr>
              <a:t>unauthorised/unlawful processing/accidental loss/destruction/damage </a:t>
            </a:r>
            <a:r>
              <a:rPr lang="en-GB" dirty="0">
                <a:latin typeface="Arial" pitchFamily="34" charset="0"/>
                <a:cs typeface="Arial" pitchFamily="34" charset="0"/>
              </a:rPr>
              <a:t>as </a:t>
            </a:r>
            <a:r>
              <a:rPr lang="en-GB" dirty="0" smtClean="0">
                <a:latin typeface="Arial" pitchFamily="34" charset="0"/>
                <a:cs typeface="Arial" pitchFamily="34" charset="0"/>
              </a:rPr>
              <a:t>mentioned </a:t>
            </a:r>
            <a:r>
              <a:rPr lang="en-GB" dirty="0">
                <a:latin typeface="Arial" pitchFamily="34" charset="0"/>
                <a:cs typeface="Arial" pitchFamily="34" charset="0"/>
              </a:rPr>
              <a:t>in the </a:t>
            </a:r>
            <a:r>
              <a:rPr lang="en-GB" dirty="0" smtClean="0">
                <a:latin typeface="Arial" pitchFamily="34" charset="0"/>
                <a:cs typeface="Arial" pitchFamily="34" charset="0"/>
              </a:rPr>
              <a:t>7th </a:t>
            </a:r>
            <a:r>
              <a:rPr lang="en-GB" dirty="0">
                <a:latin typeface="Arial" pitchFamily="34" charset="0"/>
                <a:cs typeface="Arial" pitchFamily="34" charset="0"/>
              </a:rPr>
              <a:t>principle, </a:t>
            </a:r>
            <a:r>
              <a:rPr lang="en-GB" dirty="0" smtClean="0">
                <a:latin typeface="Arial" pitchFamily="34" charset="0"/>
                <a:cs typeface="Arial" pitchFamily="34" charset="0"/>
              </a:rPr>
              <a:t>and</a:t>
            </a:r>
          </a:p>
          <a:p>
            <a:pPr marL="857250" lvl="2" indent="0">
              <a:buNone/>
            </a:pPr>
            <a:r>
              <a:rPr lang="en-GB" sz="2400" dirty="0">
                <a:latin typeface="Arial" pitchFamily="34" charset="0"/>
                <a:cs typeface="Arial" pitchFamily="34" charset="0"/>
              </a:rPr>
              <a:t>(b</a:t>
            </a:r>
            <a:r>
              <a:rPr lang="en-GB" sz="2400" dirty="0">
                <a:latin typeface="Arial" pitchFamily="34" charset="0"/>
                <a:cs typeface="Arial" pitchFamily="34" charset="0"/>
              </a:rPr>
              <a:t>) the nature of the data to be </a:t>
            </a:r>
            <a:r>
              <a:rPr lang="en-GB" sz="2400" dirty="0">
                <a:latin typeface="Arial" pitchFamily="34" charset="0"/>
                <a:cs typeface="Arial" pitchFamily="34" charset="0"/>
              </a:rPr>
              <a:t>protected</a:t>
            </a:r>
          </a:p>
          <a:p>
            <a:pPr marL="857250" lvl="2" indent="0">
              <a:buNone/>
            </a:pPr>
            <a:endParaRPr lang="en-GB" sz="1100" dirty="0">
              <a:latin typeface="Arial" pitchFamily="34" charset="0"/>
              <a:cs typeface="Arial" pitchFamily="34" charset="0"/>
            </a:endParaRPr>
          </a:p>
          <a:p>
            <a:pPr marL="514350" indent="-514350">
              <a:buFont typeface="+mj-lt"/>
              <a:buAutoNum type="arabicPeriod" startAt="8"/>
            </a:pPr>
            <a:r>
              <a:rPr lang="en-GB" dirty="0">
                <a:latin typeface="Arial" pitchFamily="34" charset="0"/>
                <a:cs typeface="Arial" pitchFamily="34" charset="0"/>
              </a:rPr>
              <a:t>Not transferred outside the EEA without adequate </a:t>
            </a:r>
            <a:r>
              <a:rPr lang="en-GB" dirty="0">
                <a:latin typeface="Arial" pitchFamily="34" charset="0"/>
                <a:cs typeface="Arial" pitchFamily="34" charset="0"/>
              </a:rPr>
              <a:t>protection</a:t>
            </a:r>
            <a:endParaRPr lang="en-GB" dirty="0">
              <a:latin typeface="Arial" pitchFamily="34" charset="0"/>
              <a:cs typeface="Arial" pitchFamily="34" charset="0"/>
            </a:endParaRPr>
          </a:p>
        </p:txBody>
      </p:sp>
    </p:spTree>
    <p:extLst>
      <p:ext uri="{BB962C8B-B14F-4D97-AF65-F5344CB8AC3E}">
        <p14:creationId xmlns:p14="http://schemas.microsoft.com/office/powerpoint/2010/main" val="522661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General Data Protection Regulation (GDPR</a:t>
            </a:r>
            <a:r>
              <a:rPr lang="en-GB" dirty="0" smtClean="0"/>
              <a:t>)</a:t>
            </a:r>
            <a:endParaRPr lang="en-GB" dirty="0"/>
          </a:p>
        </p:txBody>
      </p:sp>
      <p:sp>
        <p:nvSpPr>
          <p:cNvPr id="3" name="Content Placeholder 2"/>
          <p:cNvSpPr>
            <a:spLocks noGrp="1"/>
          </p:cNvSpPr>
          <p:nvPr>
            <p:ph idx="1"/>
          </p:nvPr>
        </p:nvSpPr>
        <p:spPr/>
        <p:txBody>
          <a:bodyPr/>
          <a:lstStyle/>
          <a:p>
            <a:r>
              <a:rPr lang="en-GB" dirty="0" smtClean="0"/>
              <a:t>New </a:t>
            </a:r>
            <a:r>
              <a:rPr lang="en-GB" dirty="0"/>
              <a:t>EU law governing data </a:t>
            </a:r>
            <a:r>
              <a:rPr lang="en-GB" dirty="0" smtClean="0"/>
              <a:t>protection</a:t>
            </a:r>
          </a:p>
          <a:p>
            <a:pPr lvl="1"/>
            <a:r>
              <a:rPr lang="en-GB" dirty="0" smtClean="0"/>
              <a:t>Supersedes </a:t>
            </a:r>
            <a:r>
              <a:rPr lang="en-GB" dirty="0"/>
              <a:t>the Data Protection Act in May </a:t>
            </a:r>
            <a:r>
              <a:rPr lang="en-GB" dirty="0" smtClean="0"/>
              <a:t>2018</a:t>
            </a:r>
          </a:p>
          <a:p>
            <a:pPr lvl="1"/>
            <a:r>
              <a:rPr lang="en-GB" dirty="0" smtClean="0"/>
              <a:t>Moves </a:t>
            </a:r>
            <a:r>
              <a:rPr lang="en-GB" dirty="0"/>
              <a:t>the data protection goalposts </a:t>
            </a:r>
            <a:r>
              <a:rPr lang="en-GB" dirty="0" smtClean="0"/>
              <a:t>slightly</a:t>
            </a:r>
          </a:p>
          <a:p>
            <a:pPr lvl="1"/>
            <a:endParaRPr lang="en-GB" dirty="0"/>
          </a:p>
          <a:p>
            <a:r>
              <a:rPr lang="en-GB" dirty="0" smtClean="0"/>
              <a:t>Fines of </a:t>
            </a:r>
            <a:r>
              <a:rPr lang="en-GB" dirty="0"/>
              <a:t>up to £10m Euros or 4% of </a:t>
            </a:r>
            <a:r>
              <a:rPr lang="en-GB" dirty="0" smtClean="0"/>
              <a:t>global </a:t>
            </a:r>
            <a:r>
              <a:rPr lang="en-GB" dirty="0"/>
              <a:t>turnover!</a:t>
            </a:r>
          </a:p>
        </p:txBody>
      </p:sp>
    </p:spTree>
    <p:extLst>
      <p:ext uri="{BB962C8B-B14F-4D97-AF65-F5344CB8AC3E}">
        <p14:creationId xmlns:p14="http://schemas.microsoft.com/office/powerpoint/2010/main" val="13563574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smtClean="0"/>
              <a:t>Data </a:t>
            </a:r>
            <a:r>
              <a:rPr lang="en-GB" smtClean="0"/>
              <a:t>Protection Act 2018</a:t>
            </a:r>
            <a:endParaRPr lang="en-GB" dirty="0"/>
          </a:p>
        </p:txBody>
      </p:sp>
      <p:sp>
        <p:nvSpPr>
          <p:cNvPr id="2" name="Content Placeholder 1"/>
          <p:cNvSpPr>
            <a:spLocks noGrp="1"/>
          </p:cNvSpPr>
          <p:nvPr>
            <p:ph idx="1"/>
          </p:nvPr>
        </p:nvSpPr>
        <p:spPr/>
        <p:txBody>
          <a:bodyPr>
            <a:normAutofit/>
          </a:bodyPr>
          <a:lstStyle/>
          <a:p>
            <a:r>
              <a:rPr lang="en-GB" dirty="0"/>
              <a:t>Parental or legal guardian consent required to process personal data of a child </a:t>
            </a:r>
            <a:r>
              <a:rPr lang="en-GB" b="1" dirty="0"/>
              <a:t>below the age of 13</a:t>
            </a:r>
          </a:p>
          <a:p>
            <a:r>
              <a:rPr lang="en-GB" dirty="0"/>
              <a:t>Data controllers must make reasonable efforts to </a:t>
            </a:r>
            <a:r>
              <a:rPr lang="en-GB" b="1" dirty="0"/>
              <a:t>verify consent </a:t>
            </a:r>
            <a:r>
              <a:rPr lang="en-GB" dirty="0"/>
              <a:t>, taking into consideration available technology without causing otherwise unnecessary processing of personal data</a:t>
            </a:r>
          </a:p>
          <a:p>
            <a:r>
              <a:rPr lang="en-GB" dirty="0"/>
              <a:t>Age appropriate language should be used where the intended audience is a child</a:t>
            </a:r>
          </a:p>
          <a:p>
            <a:endParaRPr lang="en-GB" dirty="0"/>
          </a:p>
          <a:p>
            <a:pPr marL="0" indent="0">
              <a:buNone/>
            </a:pPr>
            <a:endParaRPr lang="en-GB" dirty="0"/>
          </a:p>
          <a:p>
            <a:pPr lvl="1"/>
            <a:endParaRPr lang="en-GB" sz="1900" dirty="0"/>
          </a:p>
          <a:p>
            <a:pPr marL="457200" lvl="1" indent="0">
              <a:buNone/>
            </a:pPr>
            <a:endParaRPr lang="en-GB" dirty="0"/>
          </a:p>
        </p:txBody>
      </p:sp>
    </p:spTree>
    <p:extLst>
      <p:ext uri="{BB962C8B-B14F-4D97-AF65-F5344CB8AC3E}">
        <p14:creationId xmlns:p14="http://schemas.microsoft.com/office/powerpoint/2010/main" val="268942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a:defRPr/>
            </a:pPr>
            <a:r>
              <a:rPr lang="en-GB" altLang="en-US" b="1" dirty="0">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Interesting counterpoint	</a:t>
            </a:r>
          </a:p>
        </p:txBody>
      </p:sp>
      <p:sp>
        <p:nvSpPr>
          <p:cNvPr id="19458" name="Content Placeholder 2"/>
          <p:cNvSpPr>
            <a:spLocks noGrp="1"/>
          </p:cNvSpPr>
          <p:nvPr>
            <p:ph idx="1"/>
          </p:nvPr>
        </p:nvSpPr>
        <p:spPr/>
        <p:txBody>
          <a:bodyPr>
            <a:normAutofit/>
          </a:bodyPr>
          <a:lstStyle/>
          <a:p>
            <a:pPr marL="354013" indent="-354013"/>
            <a:r>
              <a:rPr lang="en-GB" altLang="en-US" sz="3200" dirty="0">
                <a:latin typeface="Tahoma" panose="020B0604030504040204" pitchFamily="34" charset="0"/>
                <a:ea typeface="Tahoma" panose="020B0604030504040204" pitchFamily="34" charset="0"/>
                <a:cs typeface="Tahoma" panose="020B0604030504040204" pitchFamily="34" charset="0"/>
              </a:rPr>
              <a:t>Would anybody </a:t>
            </a:r>
            <a:r>
              <a:rPr lang="en-GB" altLang="en-US" sz="3200" dirty="0" smtClean="0">
                <a:latin typeface="Tahoma" panose="020B0604030504040204" pitchFamily="34" charset="0"/>
                <a:ea typeface="Tahoma" panose="020B0604030504040204" pitchFamily="34" charset="0"/>
                <a:cs typeface="Tahoma" panose="020B0604030504040204" pitchFamily="34" charset="0"/>
              </a:rPr>
              <a:t>do anything similar </a:t>
            </a:r>
            <a:r>
              <a:rPr lang="en-GB" altLang="en-US" sz="3200" dirty="0">
                <a:latin typeface="Tahoma" panose="020B0604030504040204" pitchFamily="34" charset="0"/>
                <a:ea typeface="Tahoma" panose="020B0604030504040204" pitchFamily="34" charset="0"/>
                <a:cs typeface="Tahoma" panose="020B0604030504040204" pitchFamily="34" charset="0"/>
              </a:rPr>
              <a:t>prior to presenting a lecture on an aspect of </a:t>
            </a:r>
            <a:r>
              <a:rPr lang="en-GB" altLang="en-US" sz="3200" dirty="0" smtClean="0">
                <a:latin typeface="Tahoma" panose="020B0604030504040204" pitchFamily="34" charset="0"/>
                <a:ea typeface="Tahoma" panose="020B0604030504040204" pitchFamily="34" charset="0"/>
                <a:cs typeface="Tahoma" panose="020B0604030504040204" pitchFamily="34" charset="0"/>
              </a:rPr>
              <a:t>Business or IT?</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pPr lvl="1" indent="-331788"/>
            <a:r>
              <a:rPr lang="en-GB" altLang="en-US" sz="3200" dirty="0">
                <a:latin typeface="Tahoma" panose="020B0604030504040204" pitchFamily="34" charset="0"/>
                <a:ea typeface="Tahoma" panose="020B0604030504040204" pitchFamily="34" charset="0"/>
                <a:cs typeface="Tahoma" panose="020B0604030504040204" pitchFamily="34" charset="0"/>
              </a:rPr>
              <a:t>If, for example, an </a:t>
            </a:r>
            <a:r>
              <a:rPr lang="en-GB" altLang="en-US" sz="3200" dirty="0" smtClean="0">
                <a:latin typeface="Tahoma" panose="020B0604030504040204" pitchFamily="34" charset="0"/>
                <a:ea typeface="Tahoma" panose="020B0604030504040204" pitchFamily="34" charset="0"/>
                <a:cs typeface="Tahoma" panose="020B0604030504040204" pitchFamily="34" charset="0"/>
              </a:rPr>
              <a:t>archaeology </a:t>
            </a:r>
            <a:r>
              <a:rPr lang="en-GB" altLang="en-US" sz="3200" dirty="0">
                <a:latin typeface="Tahoma" panose="020B0604030504040204" pitchFamily="34" charset="0"/>
                <a:ea typeface="Tahoma" panose="020B0604030504040204" pitchFamily="34" charset="0"/>
                <a:cs typeface="Tahoma" panose="020B0604030504040204" pitchFamily="34" charset="0"/>
              </a:rPr>
              <a:t>lecturer turned up to do </a:t>
            </a:r>
            <a:r>
              <a:rPr lang="en-GB" altLang="en-US" sz="3200" dirty="0" smtClean="0">
                <a:latin typeface="Tahoma" panose="020B0604030504040204" pitchFamily="34" charset="0"/>
                <a:ea typeface="Tahoma" panose="020B0604030504040204" pitchFamily="34" charset="0"/>
                <a:cs typeface="Tahoma" panose="020B0604030504040204" pitchFamily="34" charset="0"/>
              </a:rPr>
              <a:t>an IT lecture…</a:t>
            </a:r>
            <a:endParaRPr lang="en-GB" altLang="en-US" sz="3200" dirty="0">
              <a:latin typeface="Tahoma" panose="020B0604030504040204" pitchFamily="34" charset="0"/>
              <a:ea typeface="Tahoma" panose="020B0604030504040204" pitchFamily="34" charset="0"/>
              <a:cs typeface="Tahoma" panose="020B0604030504040204" pitchFamily="34" charset="0"/>
            </a:endParaRPr>
          </a:p>
          <a:p>
            <a:pPr marL="354013" indent="-354013"/>
            <a:r>
              <a:rPr lang="en-GB" altLang="en-US" sz="3200" dirty="0">
                <a:latin typeface="Tahoma" panose="020B0604030504040204" pitchFamily="34" charset="0"/>
                <a:ea typeface="Tahoma" panose="020B0604030504040204" pitchFamily="34" charset="0"/>
                <a:cs typeface="Tahoma" panose="020B0604030504040204" pitchFamily="34" charset="0"/>
              </a:rPr>
              <a:t>Why should you not have similar expectation of </a:t>
            </a:r>
            <a:r>
              <a:rPr lang="en-GB" altLang="en-US" sz="3200" dirty="0" smtClean="0">
                <a:latin typeface="Tahoma" panose="020B0604030504040204" pitchFamily="34" charset="0"/>
                <a:ea typeface="Tahoma" panose="020B0604030504040204" pitchFamily="34" charset="0"/>
                <a:cs typeface="Tahoma" panose="020B0604030504040204" pitchFamily="34" charset="0"/>
              </a:rPr>
              <a:t>this “profession</a:t>
            </a:r>
            <a:r>
              <a:rPr lang="en-GB" altLang="en-US" sz="3200" dirty="0">
                <a:latin typeface="Tahoma" panose="020B0604030504040204" pitchFamily="34" charset="0"/>
                <a:ea typeface="Tahoma" panose="020B0604030504040204" pitchFamily="34" charset="0"/>
                <a:cs typeface="Tahoma" panose="020B0604030504040204" pitchFamily="34" charset="0"/>
              </a:rPr>
              <a:t>”</a:t>
            </a:r>
            <a:r>
              <a:rPr lang="en-GB" altLang="ja-JP" sz="3200" dirty="0">
                <a:latin typeface="Tahoma" panose="020B0604030504040204" pitchFamily="34" charset="0"/>
                <a:ea typeface="Tahoma" panose="020B0604030504040204" pitchFamily="34" charset="0"/>
                <a:cs typeface="Tahoma" panose="020B0604030504040204" pitchFamily="34" charset="0"/>
              </a:rPr>
              <a:t>?</a:t>
            </a:r>
            <a:endParaRPr lang="en-GB" alt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072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itchFamily="34" charset="0"/>
              </a:rPr>
              <a:t>Equality Act </a:t>
            </a:r>
            <a:r>
              <a:rPr lang="en-GB" dirty="0" smtClean="0">
                <a:cs typeface="Arial" pitchFamily="34" charset="0"/>
              </a:rPr>
              <a:t>2010</a:t>
            </a:r>
            <a:endParaRPr lang="en-GB" dirty="0"/>
          </a:p>
        </p:txBody>
      </p:sp>
      <p:sp>
        <p:nvSpPr>
          <p:cNvPr id="3" name="Content Placeholder 2"/>
          <p:cNvSpPr>
            <a:spLocks noGrp="1"/>
          </p:cNvSpPr>
          <p:nvPr>
            <p:ph idx="1"/>
          </p:nvPr>
        </p:nvSpPr>
        <p:spPr/>
        <p:txBody>
          <a:bodyPr>
            <a:normAutofit/>
          </a:bodyPr>
          <a:lstStyle/>
          <a:p>
            <a:r>
              <a:rPr lang="en-GB" dirty="0">
                <a:latin typeface="Arial" pitchFamily="34" charset="0"/>
                <a:cs typeface="Arial" pitchFamily="34" charset="0"/>
              </a:rPr>
              <a:t>Does not explicitly refer to computing, but</a:t>
            </a:r>
            <a:r>
              <a:rPr lang="en-GB" dirty="0">
                <a:latin typeface="Arial" pitchFamily="34" charset="0"/>
                <a:cs typeface="Arial" pitchFamily="34" charset="0"/>
              </a:rPr>
              <a:t>…</a:t>
            </a:r>
          </a:p>
          <a:p>
            <a:endParaRPr lang="en-GB" dirty="0">
              <a:latin typeface="Arial" pitchFamily="34" charset="0"/>
              <a:cs typeface="Arial" pitchFamily="34" charset="0"/>
            </a:endParaRPr>
          </a:p>
          <a:p>
            <a:r>
              <a:rPr lang="en-GB" dirty="0">
                <a:latin typeface="Arial" pitchFamily="34" charset="0"/>
                <a:cs typeface="Arial" pitchFamily="34" charset="0"/>
              </a:rPr>
              <a:t>This </a:t>
            </a:r>
            <a:r>
              <a:rPr lang="en-GB" dirty="0">
                <a:latin typeface="Arial" pitchFamily="34" charset="0"/>
                <a:cs typeface="Arial" pitchFamily="34" charset="0"/>
              </a:rPr>
              <a:t>act subsumes the Disability Discrimination Act </a:t>
            </a:r>
            <a:r>
              <a:rPr lang="en-GB" dirty="0">
                <a:latin typeface="Arial" pitchFamily="34" charset="0"/>
                <a:cs typeface="Arial" pitchFamily="34" charset="0"/>
              </a:rPr>
              <a:t>2005</a:t>
            </a:r>
            <a:endParaRPr lang="en-GB" dirty="0">
              <a:latin typeface="Arial" pitchFamily="34" charset="0"/>
              <a:cs typeface="Arial" pitchFamily="34" charset="0"/>
            </a:endParaRPr>
          </a:p>
          <a:p>
            <a:r>
              <a:rPr lang="en-GB" dirty="0">
                <a:latin typeface="Arial" pitchFamily="34" charset="0"/>
                <a:cs typeface="Arial" pitchFamily="34" charset="0"/>
              </a:rPr>
              <a:t>Section 4: Protected characteristics</a:t>
            </a:r>
          </a:p>
          <a:p>
            <a:pPr lvl="1"/>
            <a:r>
              <a:rPr lang="en-GB" dirty="0">
                <a:latin typeface="Arial" pitchFamily="34" charset="0"/>
                <a:cs typeface="Arial" pitchFamily="34" charset="0"/>
              </a:rPr>
              <a:t>A list which includes Disability</a:t>
            </a:r>
          </a:p>
          <a:p>
            <a:r>
              <a:rPr lang="en-GB" dirty="0">
                <a:latin typeface="Arial" pitchFamily="34" charset="0"/>
                <a:cs typeface="Arial" pitchFamily="34" charset="0"/>
              </a:rPr>
              <a:t>Section 6: Disability</a:t>
            </a:r>
          </a:p>
          <a:p>
            <a:pPr lvl="1"/>
            <a:r>
              <a:rPr lang="en-GB" dirty="0">
                <a:latin typeface="Arial" pitchFamily="34" charset="0"/>
                <a:cs typeface="Arial" pitchFamily="34" charset="0"/>
              </a:rPr>
              <a:t>Meanings/definitions</a:t>
            </a:r>
          </a:p>
          <a:p>
            <a:pPr lvl="1"/>
            <a:r>
              <a:rPr lang="en-GB" dirty="0">
                <a:latin typeface="Arial" pitchFamily="34" charset="0"/>
                <a:cs typeface="Arial" pitchFamily="34" charset="0"/>
              </a:rPr>
              <a:t>Link to “protected characteristics”</a:t>
            </a:r>
          </a:p>
          <a:p>
            <a:r>
              <a:rPr lang="en-GB" dirty="0">
                <a:latin typeface="Arial" pitchFamily="34" charset="0"/>
                <a:cs typeface="Arial" pitchFamily="34" charset="0"/>
              </a:rPr>
              <a:t>Section 15: </a:t>
            </a:r>
            <a:r>
              <a:rPr lang="en-GB" dirty="0">
                <a:latin typeface="Arial" pitchFamily="34" charset="0"/>
                <a:cs typeface="Arial" pitchFamily="34" charset="0"/>
              </a:rPr>
              <a:t>Discrimination</a:t>
            </a:r>
          </a:p>
        </p:txBody>
      </p:sp>
    </p:spTree>
    <p:extLst>
      <p:ext uri="{BB962C8B-B14F-4D97-AF65-F5344CB8AC3E}">
        <p14:creationId xmlns:p14="http://schemas.microsoft.com/office/powerpoint/2010/main" val="37184485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pitchFamily="34" charset="0"/>
              </a:rPr>
              <a:t>Equality Act </a:t>
            </a:r>
            <a:r>
              <a:rPr lang="en-GB" dirty="0" smtClean="0">
                <a:cs typeface="Arial" pitchFamily="34" charset="0"/>
              </a:rPr>
              <a:t>2010</a:t>
            </a:r>
            <a:endParaRPr lang="en-GB" dirty="0"/>
          </a:p>
        </p:txBody>
      </p:sp>
      <p:sp>
        <p:nvSpPr>
          <p:cNvPr id="3" name="Content Placeholder 2"/>
          <p:cNvSpPr>
            <a:spLocks noGrp="1"/>
          </p:cNvSpPr>
          <p:nvPr>
            <p:ph idx="1"/>
          </p:nvPr>
        </p:nvSpPr>
        <p:spPr/>
        <p:txBody>
          <a:bodyPr>
            <a:normAutofit/>
          </a:bodyPr>
          <a:lstStyle/>
          <a:p>
            <a:pPr marL="274320" indent="-274320">
              <a:buSzPct val="95000"/>
              <a:buFont typeface="Wingdings 2"/>
              <a:buChar char=""/>
              <a:defRPr/>
            </a:pPr>
            <a:r>
              <a:rPr lang="en-GB" dirty="0">
                <a:latin typeface="Arial" pitchFamily="34" charset="0"/>
                <a:cs typeface="Arial" pitchFamily="34" charset="0"/>
              </a:rPr>
              <a:t>Section 20: Duty to make adjustments (for </a:t>
            </a:r>
            <a:r>
              <a:rPr lang="en-GB" dirty="0">
                <a:latin typeface="Arial" pitchFamily="34" charset="0"/>
                <a:cs typeface="Arial" pitchFamily="34" charset="0"/>
              </a:rPr>
              <a:t>people with disabilities)</a:t>
            </a:r>
            <a:endParaRPr lang="en-GB" dirty="0">
              <a:latin typeface="Arial" pitchFamily="34" charset="0"/>
              <a:cs typeface="Arial" pitchFamily="34" charset="0"/>
            </a:endParaRPr>
          </a:p>
          <a:p>
            <a:pPr marL="640080" lvl="1" indent="-246888">
              <a:buSzPct val="85000"/>
              <a:buFont typeface="Wingdings 2"/>
              <a:buChar char=""/>
            </a:pPr>
            <a:r>
              <a:rPr lang="en-GB" dirty="0" smtClean="0">
                <a:latin typeface="Arial" pitchFamily="34" charset="0"/>
                <a:cs typeface="Arial" pitchFamily="34" charset="0"/>
              </a:rPr>
              <a:t>Provide </a:t>
            </a:r>
            <a:r>
              <a:rPr lang="en-GB" u="sng" dirty="0">
                <a:latin typeface="Arial" pitchFamily="34" charset="0"/>
                <a:cs typeface="Arial" pitchFamily="34" charset="0"/>
              </a:rPr>
              <a:t>information</a:t>
            </a:r>
            <a:r>
              <a:rPr lang="en-GB" dirty="0">
                <a:latin typeface="Arial" pitchFamily="34" charset="0"/>
                <a:cs typeface="Arial" pitchFamily="34" charset="0"/>
              </a:rPr>
              <a:t> in an </a:t>
            </a:r>
            <a:r>
              <a:rPr lang="en-GB" b="1" u="sng" dirty="0">
                <a:latin typeface="Arial" pitchFamily="34" charset="0"/>
                <a:cs typeface="Arial" pitchFamily="34" charset="0"/>
              </a:rPr>
              <a:t>accessible</a:t>
            </a:r>
            <a:r>
              <a:rPr lang="en-GB" dirty="0">
                <a:latin typeface="Arial" pitchFamily="34" charset="0"/>
                <a:cs typeface="Arial" pitchFamily="34" charset="0"/>
              </a:rPr>
              <a:t> </a:t>
            </a:r>
            <a:r>
              <a:rPr lang="en-GB" dirty="0" smtClean="0">
                <a:latin typeface="Arial" pitchFamily="34" charset="0"/>
                <a:cs typeface="Arial" pitchFamily="34" charset="0"/>
              </a:rPr>
              <a:t>format</a:t>
            </a:r>
            <a:endParaRPr lang="en-GB" dirty="0">
              <a:latin typeface="Arial" pitchFamily="34" charset="0"/>
              <a:cs typeface="Arial" pitchFamily="34" charset="0"/>
            </a:endParaRPr>
          </a:p>
        </p:txBody>
      </p:sp>
    </p:spTree>
    <p:extLst>
      <p:ext uri="{BB962C8B-B14F-4D97-AF65-F5344CB8AC3E}">
        <p14:creationId xmlns:p14="http://schemas.microsoft.com/office/powerpoint/2010/main" val="2633577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Media</a:t>
            </a:r>
            <a:endParaRPr lang="en-GB" dirty="0"/>
          </a:p>
        </p:txBody>
      </p:sp>
      <p:sp>
        <p:nvSpPr>
          <p:cNvPr id="3" name="Content Placeholder 2"/>
          <p:cNvSpPr>
            <a:spLocks noGrp="1"/>
          </p:cNvSpPr>
          <p:nvPr>
            <p:ph idx="1"/>
          </p:nvPr>
        </p:nvSpPr>
        <p:spPr/>
        <p:txBody>
          <a:bodyPr>
            <a:normAutofit/>
          </a:bodyPr>
          <a:lstStyle/>
          <a:p>
            <a:r>
              <a:rPr lang="en-GB" dirty="0" smtClean="0"/>
              <a:t>Anti-social Internet use</a:t>
            </a:r>
          </a:p>
          <a:p>
            <a:pPr lvl="1"/>
            <a:r>
              <a:rPr lang="en-GB" dirty="0" smtClean="0"/>
              <a:t>Trolling due to: gender, orientation, race, religion, disability or identification</a:t>
            </a:r>
          </a:p>
          <a:p>
            <a:pPr lvl="1"/>
            <a:r>
              <a:rPr lang="en-GB" dirty="0" smtClean="0"/>
              <a:t>Baiting, spamming, flaming, derogatory hashtags</a:t>
            </a:r>
          </a:p>
          <a:p>
            <a:pPr lvl="1"/>
            <a:r>
              <a:rPr lang="en-GB" dirty="0" smtClean="0"/>
              <a:t>Could all be an illegal activity</a:t>
            </a:r>
          </a:p>
          <a:p>
            <a:pPr lvl="1"/>
            <a:endParaRPr lang="en-GB" dirty="0" smtClean="0"/>
          </a:p>
          <a:p>
            <a:r>
              <a:rPr lang="en-GB" dirty="0" smtClean="0"/>
              <a:t>Serious Crime Act 2007</a:t>
            </a:r>
          </a:p>
          <a:p>
            <a:pPr lvl="1"/>
            <a:r>
              <a:rPr lang="en-GB" dirty="0" smtClean="0"/>
              <a:t>Virtual-mobbing/dog-piling, </a:t>
            </a:r>
            <a:r>
              <a:rPr lang="en-GB" dirty="0" err="1" smtClean="0"/>
              <a:t>Doxxing</a:t>
            </a:r>
            <a:r>
              <a:rPr lang="en-GB" dirty="0" smtClean="0"/>
              <a:t>, Sexting</a:t>
            </a:r>
          </a:p>
          <a:p>
            <a:r>
              <a:rPr lang="en-GB" dirty="0" smtClean="0"/>
              <a:t>Sexual Offences Act 2003</a:t>
            </a:r>
          </a:p>
        </p:txBody>
      </p:sp>
    </p:spTree>
    <p:extLst>
      <p:ext uri="{BB962C8B-B14F-4D97-AF65-F5344CB8AC3E}">
        <p14:creationId xmlns:p14="http://schemas.microsoft.com/office/powerpoint/2010/main" val="4912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Social Media</a:t>
            </a:r>
            <a:endParaRPr lang="en-GB" dirty="0"/>
          </a:p>
        </p:txBody>
      </p:sp>
      <p:sp>
        <p:nvSpPr>
          <p:cNvPr id="3" name="Content Placeholder 2"/>
          <p:cNvSpPr>
            <a:spLocks noGrp="1"/>
          </p:cNvSpPr>
          <p:nvPr>
            <p:ph idx="1"/>
          </p:nvPr>
        </p:nvSpPr>
        <p:spPr/>
        <p:txBody>
          <a:bodyPr>
            <a:normAutofit/>
          </a:bodyPr>
          <a:lstStyle/>
          <a:p>
            <a:r>
              <a:rPr lang="en-GB" dirty="0"/>
              <a:t>Malicious Communications Act </a:t>
            </a:r>
            <a:r>
              <a:rPr lang="en-GB" dirty="0" smtClean="0"/>
              <a:t>1988 / Communications </a:t>
            </a:r>
            <a:r>
              <a:rPr lang="en-GB" dirty="0"/>
              <a:t>Act </a:t>
            </a:r>
            <a:r>
              <a:rPr lang="en-GB" dirty="0" smtClean="0"/>
              <a:t>2003</a:t>
            </a:r>
          </a:p>
          <a:p>
            <a:pPr lvl="1"/>
            <a:r>
              <a:rPr lang="en-GB" dirty="0" smtClean="0"/>
              <a:t>Sending communication deemed grossly offensive</a:t>
            </a:r>
            <a:endParaRPr lang="en-GB" dirty="0"/>
          </a:p>
          <a:p>
            <a:r>
              <a:rPr lang="en-GB" dirty="0" smtClean="0"/>
              <a:t>Committing </a:t>
            </a:r>
            <a:r>
              <a:rPr lang="en-GB" dirty="0"/>
              <a:t>an </a:t>
            </a:r>
            <a:r>
              <a:rPr lang="en-GB" dirty="0" smtClean="0"/>
              <a:t>act, </a:t>
            </a:r>
            <a:r>
              <a:rPr lang="en-GB" dirty="0"/>
              <a:t>or encouraging others to do </a:t>
            </a:r>
            <a:r>
              <a:rPr lang="en-GB" dirty="0" smtClean="0"/>
              <a:t>so, </a:t>
            </a:r>
            <a:r>
              <a:rPr lang="en-GB" dirty="0"/>
              <a:t>may result in prosecution</a:t>
            </a:r>
          </a:p>
          <a:p>
            <a:r>
              <a:rPr lang="en-GB" dirty="0" smtClean="0"/>
              <a:t>Ignorance is not a defence &amp; perceived anonymity not an escape</a:t>
            </a:r>
          </a:p>
          <a:p>
            <a:r>
              <a:rPr lang="en-GB" dirty="0" smtClean="0"/>
              <a:t>80% of prosecutions are successful</a:t>
            </a:r>
          </a:p>
        </p:txBody>
      </p:sp>
    </p:spTree>
    <p:extLst>
      <p:ext uri="{BB962C8B-B14F-4D97-AF65-F5344CB8AC3E}">
        <p14:creationId xmlns:p14="http://schemas.microsoft.com/office/powerpoint/2010/main" val="34363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44624"/>
            <a:ext cx="6192688" cy="59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ChangeArrowheads="1"/>
          </p:cNvSpPr>
          <p:nvPr/>
        </p:nvSpPr>
        <p:spPr bwMode="auto">
          <a:xfrm>
            <a:off x="2813050" y="6093297"/>
            <a:ext cx="6769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dirty="0"/>
              <a:t>https://www.theguardian.com/politics/2017/dec/01/damian-green-thousands-of-pornographic-images-on-computer-says-detective</a:t>
            </a:r>
          </a:p>
        </p:txBody>
      </p:sp>
    </p:spTree>
    <p:extLst>
      <p:ext uri="{BB962C8B-B14F-4D97-AF65-F5344CB8AC3E}">
        <p14:creationId xmlns:p14="http://schemas.microsoft.com/office/powerpoint/2010/main" val="76572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ahoma" panose="020B0604030504040204" pitchFamily="34" charset="0"/>
                <a:ea typeface="Tahoma" panose="020B0604030504040204" pitchFamily="34" charset="0"/>
                <a:cs typeface="Tahoma" panose="020B0604030504040204" pitchFamily="34" charset="0"/>
              </a:rPr>
              <a:t>Damien </a:t>
            </a:r>
            <a:r>
              <a:rPr lang="en-US" dirty="0">
                <a:latin typeface="Tahoma" panose="020B0604030504040204" pitchFamily="34" charset="0"/>
                <a:ea typeface="Tahoma" panose="020B0604030504040204" pitchFamily="34" charset="0"/>
                <a:cs typeface="Tahoma" panose="020B0604030504040204" pitchFamily="34" charset="0"/>
              </a:rPr>
              <a:t>Green Case</a:t>
            </a:r>
          </a:p>
        </p:txBody>
      </p:sp>
      <p:sp>
        <p:nvSpPr>
          <p:cNvPr id="4" name="Content Placeholder 3"/>
          <p:cNvSpPr>
            <a:spLocks noGrp="1"/>
          </p:cNvSpPr>
          <p:nvPr>
            <p:ph idx="1"/>
          </p:nvPr>
        </p:nvSpPr>
        <p:spPr>
          <a:xfrm>
            <a:off x="838200" y="1853183"/>
            <a:ext cx="10622280" cy="4323779"/>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a:t>
            </a:r>
            <a:r>
              <a:rPr lang="en-GB" i="1" dirty="0">
                <a:latin typeface="Tahoma" panose="020B0604030504040204" pitchFamily="34" charset="0"/>
                <a:ea typeface="Tahoma" panose="020B0604030504040204" pitchFamily="34" charset="0"/>
                <a:cs typeface="Tahoma" panose="020B0604030504040204" pitchFamily="34" charset="0"/>
              </a:rPr>
              <a:t>My staff log onto my computer on my desk with my login </a:t>
            </a:r>
            <a:r>
              <a:rPr lang="en-GB" i="1" dirty="0" smtClean="0">
                <a:latin typeface="Tahoma" panose="020B0604030504040204" pitchFamily="34" charset="0"/>
                <a:ea typeface="Tahoma" panose="020B0604030504040204" pitchFamily="34" charset="0"/>
                <a:cs typeface="Tahoma" panose="020B0604030504040204" pitchFamily="34" charset="0"/>
              </a:rPr>
              <a:t>everyday…including </a:t>
            </a:r>
            <a:r>
              <a:rPr lang="en-GB" i="1" dirty="0">
                <a:latin typeface="Tahoma" panose="020B0604030504040204" pitchFamily="34" charset="0"/>
                <a:ea typeface="Tahoma" panose="020B0604030504040204" pitchFamily="34" charset="0"/>
                <a:cs typeface="Tahoma" panose="020B0604030504040204" pitchFamily="34" charset="0"/>
              </a:rPr>
              <a:t>interns on exchange programmes. For the officer on </a:t>
            </a:r>
            <a:r>
              <a:rPr lang="en-GB" i="1" u="sng" dirty="0">
                <a:latin typeface="Tahoma" panose="020B0604030504040204" pitchFamily="34" charset="0"/>
                <a:ea typeface="Tahoma" panose="020B0604030504040204" pitchFamily="34" charset="0"/>
                <a:cs typeface="Tahoma" panose="020B0604030504040204" pitchFamily="34" charset="0"/>
              </a:rPr>
              <a:t>@BBCNews</a:t>
            </a:r>
            <a:r>
              <a:rPr lang="en-GB" i="1" dirty="0">
                <a:latin typeface="Tahoma" panose="020B0604030504040204" pitchFamily="34" charset="0"/>
                <a:ea typeface="Tahoma" panose="020B0604030504040204" pitchFamily="34" charset="0"/>
                <a:cs typeface="Tahoma" panose="020B0604030504040204" pitchFamily="34" charset="0"/>
              </a:rPr>
              <a:t> just now to claim that the computer on Greens desk was accessed and therefore it was Green is utterly preposterous !!</a:t>
            </a:r>
            <a:r>
              <a:rPr lang="en-GB" dirty="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a:p>
            <a:r>
              <a:rPr lang="en-GB" dirty="0" smtClean="0">
                <a:latin typeface="Tahoma" panose="020B0604030504040204" pitchFamily="34" charset="0"/>
                <a:ea typeface="Tahoma" panose="020B0604030504040204" pitchFamily="34" charset="0"/>
                <a:cs typeface="Tahoma" panose="020B0604030504040204" pitchFamily="34" charset="0"/>
              </a:rPr>
              <a:t>“</a:t>
            </a:r>
            <a:r>
              <a:rPr lang="en-GB" i="1" dirty="0" smtClean="0">
                <a:latin typeface="Tahoma" panose="020B0604030504040204" pitchFamily="34" charset="0"/>
                <a:ea typeface="Tahoma" panose="020B0604030504040204" pitchFamily="34" charset="0"/>
                <a:cs typeface="Tahoma" panose="020B0604030504040204" pitchFamily="34" charset="0"/>
              </a:rPr>
              <a:t>In </a:t>
            </a:r>
            <a:r>
              <a:rPr lang="en-GB" i="1" dirty="0">
                <a:latin typeface="Tahoma" panose="020B0604030504040204" pitchFamily="34" charset="0"/>
                <a:ea typeface="Tahoma" panose="020B0604030504040204" pitchFamily="34" charset="0"/>
                <a:cs typeface="Tahoma" panose="020B0604030504040204" pitchFamily="34" charset="0"/>
              </a:rPr>
              <a:t>fact I often forget my password and have to ask my staff what it is.</a:t>
            </a:r>
            <a:r>
              <a:rPr lang="en-GB" dirty="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a:t>
            </a:r>
            <a:r>
              <a:rPr lang="en-GB" i="1" dirty="0">
                <a:latin typeface="Tahoma" panose="020B0604030504040204" pitchFamily="34" charset="0"/>
                <a:ea typeface="Tahoma" panose="020B0604030504040204" pitchFamily="34" charset="0"/>
                <a:cs typeface="Tahoma" panose="020B0604030504040204" pitchFamily="34" charset="0"/>
              </a:rPr>
              <a:t>Less login sharing and more that I leave my machine unlocked so they can use it if needs be. My office manager does know my login though. Ultimately I trust my team</a:t>
            </a:r>
            <a:r>
              <a:rPr lang="en-GB" i="1" dirty="0" smtClean="0">
                <a:latin typeface="Tahoma" panose="020B0604030504040204" pitchFamily="34" charset="0"/>
                <a:ea typeface="Tahoma" panose="020B0604030504040204" pitchFamily="34" charset="0"/>
                <a:cs typeface="Tahoma" panose="020B0604030504040204" pitchFamily="34" charset="0"/>
              </a:rPr>
              <a:t>.</a:t>
            </a:r>
            <a:r>
              <a:rPr lang="en-GB" dirty="0" smtClean="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757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Personal data definitions</a:t>
            </a:r>
          </a:p>
        </p:txBody>
      </p:sp>
      <p:sp>
        <p:nvSpPr>
          <p:cNvPr id="14" name="Content Placeholder 2"/>
          <p:cNvSpPr>
            <a:spLocks noGrp="1"/>
          </p:cNvSpPr>
          <p:nvPr>
            <p:ph idx="1"/>
          </p:nvPr>
        </p:nvSpPr>
        <p:spPr/>
        <p:txBody>
          <a:bodyPr>
            <a:normAutofit/>
          </a:bodyPr>
          <a:lstStyle/>
          <a:p>
            <a:pPr marL="0" indent="0">
              <a:buNone/>
            </a:pPr>
            <a:r>
              <a:rPr lang="en-GB" dirty="0">
                <a:latin typeface="Tahoma" panose="020B0604030504040204" pitchFamily="34" charset="0"/>
                <a:ea typeface="Tahoma" panose="020B0604030504040204" pitchFamily="34" charset="0"/>
                <a:cs typeface="Tahoma" panose="020B0604030504040204" pitchFamily="34" charset="0"/>
              </a:rPr>
              <a:t>New additions:</a:t>
            </a:r>
          </a:p>
          <a:p>
            <a:pPr marL="285750" indent="-285750"/>
            <a:r>
              <a:rPr lang="en-GB" dirty="0">
                <a:latin typeface="Tahoma" panose="020B0604030504040204" pitchFamily="34" charset="0"/>
                <a:ea typeface="Tahoma" panose="020B0604030504040204" pitchFamily="34" charset="0"/>
                <a:cs typeface="Tahoma" panose="020B0604030504040204" pitchFamily="34" charset="0"/>
              </a:rPr>
              <a:t>Online identifiers</a:t>
            </a:r>
          </a:p>
          <a:p>
            <a:pPr marL="285750" indent="-285750"/>
            <a:r>
              <a:rPr lang="en-GB" dirty="0">
                <a:latin typeface="Tahoma" panose="020B0604030504040204" pitchFamily="34" charset="0"/>
                <a:ea typeface="Tahoma" panose="020B0604030504040204" pitchFamily="34" charset="0"/>
                <a:cs typeface="Tahoma" panose="020B0604030504040204" pitchFamily="34" charset="0"/>
              </a:rPr>
              <a:t>Device identifiers</a:t>
            </a:r>
          </a:p>
          <a:p>
            <a:pPr marL="285750" indent="-285750"/>
            <a:r>
              <a:rPr lang="en-GB" dirty="0">
                <a:latin typeface="Tahoma" panose="020B0604030504040204" pitchFamily="34" charset="0"/>
                <a:ea typeface="Tahoma" panose="020B0604030504040204" pitchFamily="34" charset="0"/>
                <a:cs typeface="Tahoma" panose="020B0604030504040204" pitchFamily="34" charset="0"/>
              </a:rPr>
              <a:t>Cookie IDs</a:t>
            </a:r>
          </a:p>
          <a:p>
            <a:pPr marL="285750" indent="-285750"/>
            <a:r>
              <a:rPr lang="en-GB" dirty="0">
                <a:latin typeface="Tahoma" panose="020B0604030504040204" pitchFamily="34" charset="0"/>
                <a:ea typeface="Tahoma" panose="020B0604030504040204" pitchFamily="34" charset="0"/>
                <a:cs typeface="Tahoma" panose="020B0604030504040204" pitchFamily="34" charset="0"/>
              </a:rPr>
              <a:t>IP addresses</a:t>
            </a:r>
          </a:p>
          <a:p>
            <a:pPr marL="285750" indent="-285750"/>
            <a:r>
              <a:rPr lang="en-GB" dirty="0" err="1">
                <a:latin typeface="Tahoma" panose="020B0604030504040204" pitchFamily="34" charset="0"/>
                <a:ea typeface="Tahoma" panose="020B0604030504040204" pitchFamily="34" charset="0"/>
                <a:cs typeface="Tahoma" panose="020B0604030504040204" pitchFamily="34" charset="0"/>
              </a:rPr>
              <a:t>Pseudonymised</a:t>
            </a:r>
            <a:r>
              <a:rPr lang="en-GB" dirty="0">
                <a:latin typeface="Tahoma" panose="020B0604030504040204" pitchFamily="34" charset="0"/>
                <a:ea typeface="Tahoma" panose="020B0604030504040204" pitchFamily="34" charset="0"/>
                <a:cs typeface="Tahoma" panose="020B0604030504040204" pitchFamily="34" charset="0"/>
              </a:rPr>
              <a:t> data</a:t>
            </a:r>
          </a:p>
          <a:p>
            <a:pPr marL="285750" indent="-285750"/>
            <a:r>
              <a:rPr lang="en-GB" dirty="0">
                <a:latin typeface="Tahoma" panose="020B0604030504040204" pitchFamily="34" charset="0"/>
                <a:ea typeface="Tahoma" panose="020B0604030504040204" pitchFamily="34" charset="0"/>
                <a:cs typeface="Tahoma" panose="020B0604030504040204" pitchFamily="34" charset="0"/>
              </a:rPr>
              <a:t>Sensitive includes genetic and biometric </a:t>
            </a:r>
            <a:r>
              <a:rPr lang="en-GB" dirty="0" smtClean="0">
                <a:latin typeface="Tahoma" panose="020B0604030504040204" pitchFamily="34" charset="0"/>
                <a:ea typeface="Tahoma" panose="020B0604030504040204" pitchFamily="34" charset="0"/>
                <a:cs typeface="Tahoma" panose="020B0604030504040204" pitchFamily="34" charset="0"/>
              </a:rPr>
              <a:t>data</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76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New and expanded rights	</a:t>
            </a:r>
          </a:p>
        </p:txBody>
      </p:sp>
      <p:sp>
        <p:nvSpPr>
          <p:cNvPr id="13" name="Content Placeholder 2"/>
          <p:cNvSpPr>
            <a:spLocks noGrp="1"/>
          </p:cNvSpPr>
          <p:nvPr>
            <p:ph idx="1"/>
          </p:nvPr>
        </p:nvSpPr>
        <p:spPr>
          <a:xfrm>
            <a:off x="838200" y="1825624"/>
            <a:ext cx="10515600" cy="4771727"/>
          </a:xfrm>
        </p:spPr>
        <p:txBody>
          <a:bodyPr>
            <a:noAutofit/>
          </a:bodyPr>
          <a:lstStyle/>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be informed</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erasure</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data portability</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restriction</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rectification</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of access</a:t>
            </a:r>
          </a:p>
          <a:p>
            <a:pPr marL="400050" lvl="1" indent="-285750"/>
            <a:r>
              <a:rPr lang="en-US" sz="2800" dirty="0">
                <a:latin typeface="Tahoma" panose="020B0604030504040204" pitchFamily="34" charset="0"/>
                <a:ea typeface="Tahoma" panose="020B0604030504040204" pitchFamily="34" charset="0"/>
                <a:cs typeface="Tahoma" panose="020B0604030504040204" pitchFamily="34" charset="0"/>
              </a:rPr>
              <a:t>Including additional processing details</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object</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Right to prevent automated processing, including profiling</a:t>
            </a:r>
          </a:p>
        </p:txBody>
      </p:sp>
    </p:spTree>
    <p:extLst>
      <p:ext uri="{BB962C8B-B14F-4D97-AF65-F5344CB8AC3E}">
        <p14:creationId xmlns:p14="http://schemas.microsoft.com/office/powerpoint/2010/main" val="49029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Data Protection by Design</a:t>
            </a:r>
          </a:p>
        </p:txBody>
      </p:sp>
      <p:sp>
        <p:nvSpPr>
          <p:cNvPr id="12" name="Content Placeholder 2"/>
          <p:cNvSpPr>
            <a:spLocks noGrp="1"/>
          </p:cNvSpPr>
          <p:nvPr>
            <p:ph idx="1"/>
          </p:nvPr>
        </p:nvSpPr>
        <p:spPr>
          <a:xfrm>
            <a:off x="838200" y="1825625"/>
            <a:ext cx="10874424" cy="4351338"/>
          </a:xfrm>
        </p:spPr>
        <p:txBody>
          <a:bodyPr>
            <a:normAutofit/>
          </a:bodyPr>
          <a:lstStyle/>
          <a:p>
            <a:pPr marL="285750" indent="-285750"/>
            <a:r>
              <a:rPr lang="en-US" dirty="0">
                <a:latin typeface="Tahoma" panose="020B0604030504040204" pitchFamily="34" charset="0"/>
                <a:ea typeface="Tahoma" panose="020B0604030504040204" pitchFamily="34" charset="0"/>
                <a:cs typeface="Tahoma" panose="020B0604030504040204" pitchFamily="34" charset="0"/>
              </a:rPr>
              <a:t>Requirement for increased accountability and documentation of processing activities</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Work DP concerns into design of all procedures, projects, systems</a:t>
            </a:r>
          </a:p>
          <a:p>
            <a:pPr marL="400050" lvl="1" indent="-285750"/>
            <a:r>
              <a:rPr lang="en-US" sz="2800" dirty="0">
                <a:latin typeface="Tahoma" panose="020B0604030504040204" pitchFamily="34" charset="0"/>
                <a:ea typeface="Tahoma" panose="020B0604030504040204" pitchFamily="34" charset="0"/>
                <a:cs typeface="Tahoma" panose="020B0604030504040204" pitchFamily="34" charset="0"/>
              </a:rPr>
              <a:t>Good DP compliance should be default</a:t>
            </a:r>
          </a:p>
          <a:p>
            <a:pPr marL="285750" indent="-285750"/>
            <a:r>
              <a:rPr lang="en-US" dirty="0">
                <a:latin typeface="Tahoma" panose="020B0604030504040204" pitchFamily="34" charset="0"/>
                <a:ea typeface="Tahoma" panose="020B0604030504040204" pitchFamily="34" charset="0"/>
                <a:cs typeface="Tahoma" panose="020B0604030504040204" pitchFamily="34" charset="0"/>
              </a:rPr>
              <a:t>Privacy Impact Assessments required for new activities and undertakings</a:t>
            </a:r>
          </a:p>
          <a:p>
            <a:pPr marL="857250" lvl="2" indent="-285750"/>
            <a:r>
              <a:rPr lang="en-US" sz="2800" dirty="0">
                <a:latin typeface="Tahoma" panose="020B0604030504040204" pitchFamily="34" charset="0"/>
                <a:ea typeface="Tahoma" panose="020B0604030504040204" pitchFamily="34" charset="0"/>
                <a:cs typeface="Tahoma" panose="020B0604030504040204" pitchFamily="34" charset="0"/>
              </a:rPr>
              <a:t>Particularly for profiling, surveillance, and processing of special categories of personal data</a:t>
            </a:r>
          </a:p>
        </p:txBody>
      </p:sp>
    </p:spTree>
    <p:extLst>
      <p:ext uri="{BB962C8B-B14F-4D97-AF65-F5344CB8AC3E}">
        <p14:creationId xmlns:p14="http://schemas.microsoft.com/office/powerpoint/2010/main" val="2060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Breach reporting and sanctions</a:t>
            </a:r>
          </a:p>
        </p:txBody>
      </p:sp>
      <p:sp>
        <p:nvSpPr>
          <p:cNvPr id="12" name="Content Placeholder 2"/>
          <p:cNvSpPr>
            <a:spLocks noGrp="1"/>
          </p:cNvSpPr>
          <p:nvPr>
            <p:ph idx="1"/>
          </p:nvPr>
        </p:nvSpPr>
        <p:spPr/>
        <p:txBody>
          <a:bodyPr>
            <a:normAutofit/>
          </a:bodyPr>
          <a:lstStyle/>
          <a:p>
            <a:pPr marL="285750" indent="-285750"/>
            <a:r>
              <a:rPr lang="en-US" dirty="0">
                <a:latin typeface="Tahoma" panose="020B0604030504040204" pitchFamily="34" charset="0"/>
                <a:ea typeface="Tahoma" panose="020B0604030504040204" pitchFamily="34" charset="0"/>
                <a:cs typeface="Tahoma" panose="020B0604030504040204" pitchFamily="34" charset="0"/>
              </a:rPr>
              <a:t>Mandatory breach </a:t>
            </a:r>
            <a:r>
              <a:rPr lang="en-US" dirty="0" smtClean="0">
                <a:latin typeface="Tahoma" panose="020B0604030504040204" pitchFamily="34" charset="0"/>
                <a:ea typeface="Tahoma" panose="020B0604030504040204" pitchFamily="34" charset="0"/>
                <a:cs typeface="Tahoma" panose="020B0604030504040204" pitchFamily="34" charset="0"/>
              </a:rPr>
              <a:t>notification</a:t>
            </a:r>
          </a:p>
          <a:p>
            <a:pPr marL="742950" lvl="1" indent="-285750"/>
            <a:r>
              <a:rPr lang="en-US" sz="2800" dirty="0" smtClean="0">
                <a:latin typeface="Tahoma" panose="020B0604030504040204" pitchFamily="34" charset="0"/>
                <a:ea typeface="Tahoma" panose="020B0604030504040204" pitchFamily="34" charset="0"/>
                <a:cs typeface="Tahoma" panose="020B0604030504040204" pitchFamily="34" charset="0"/>
              </a:rPr>
              <a:t>Unless </a:t>
            </a:r>
            <a:r>
              <a:rPr lang="en-US" sz="2800" dirty="0">
                <a:latin typeface="Tahoma" panose="020B0604030504040204" pitchFamily="34" charset="0"/>
                <a:ea typeface="Tahoma" panose="020B0604030504040204" pitchFamily="34" charset="0"/>
                <a:cs typeface="Tahoma" panose="020B0604030504040204" pitchFamily="34" charset="0"/>
              </a:rPr>
              <a:t>no risk to data subjects</a:t>
            </a:r>
          </a:p>
          <a:p>
            <a:pPr marL="114300" lvl="1"/>
            <a:endParaRPr lang="en-US" sz="2800" dirty="0">
              <a:latin typeface="Tahoma" panose="020B0604030504040204" pitchFamily="34" charset="0"/>
              <a:ea typeface="Tahoma" panose="020B0604030504040204" pitchFamily="34" charset="0"/>
              <a:cs typeface="Tahoma" panose="020B0604030504040204" pitchFamily="34" charset="0"/>
            </a:endParaRPr>
          </a:p>
          <a:p>
            <a:pPr marL="285750" indent="-285750"/>
            <a:r>
              <a:rPr lang="en-US" dirty="0">
                <a:latin typeface="Tahoma" panose="020B0604030504040204" pitchFamily="34" charset="0"/>
                <a:ea typeface="Tahoma" panose="020B0604030504040204" pitchFamily="34" charset="0"/>
                <a:cs typeface="Tahoma" panose="020B0604030504040204" pitchFamily="34" charset="0"/>
              </a:rPr>
              <a:t>Notify </a:t>
            </a:r>
            <a:r>
              <a:rPr lang="en-US" dirty="0" err="1">
                <a:latin typeface="Tahoma" panose="020B0604030504040204" pitchFamily="34" charset="0"/>
                <a:ea typeface="Tahoma" panose="020B0604030504040204" pitchFamily="34" charset="0"/>
                <a:cs typeface="Tahoma" panose="020B0604030504040204" pitchFamily="34" charset="0"/>
              </a:rPr>
              <a:t>ICO</a:t>
            </a:r>
            <a:r>
              <a:rPr lang="en-US" dirty="0">
                <a:latin typeface="Tahoma" panose="020B0604030504040204" pitchFamily="34" charset="0"/>
                <a:ea typeface="Tahoma" panose="020B0604030504040204" pitchFamily="34" charset="0"/>
                <a:cs typeface="Tahoma" panose="020B0604030504040204" pitchFamily="34" charset="0"/>
              </a:rPr>
              <a:t> within 72 hours</a:t>
            </a:r>
          </a:p>
          <a:p>
            <a:pPr marL="0" indent="0"/>
            <a:endParaRPr lang="en-US" dirty="0">
              <a:latin typeface="Tahoma" panose="020B0604030504040204" pitchFamily="34" charset="0"/>
              <a:ea typeface="Tahoma" panose="020B0604030504040204" pitchFamily="34" charset="0"/>
              <a:cs typeface="Tahoma" panose="020B0604030504040204" pitchFamily="34" charset="0"/>
            </a:endParaRPr>
          </a:p>
          <a:p>
            <a:pPr marL="285750" indent="-285750"/>
            <a:r>
              <a:rPr lang="en-GB" dirty="0">
                <a:latin typeface="Tahoma" panose="020B0604030504040204" pitchFamily="34" charset="0"/>
                <a:ea typeface="Tahoma" panose="020B0604030504040204" pitchFamily="34" charset="0"/>
                <a:cs typeface="Tahoma" panose="020B0604030504040204" pitchFamily="34" charset="0"/>
              </a:rPr>
              <a:t>Sanctions of up to </a:t>
            </a:r>
            <a:r>
              <a:rPr lang="en-GB" u="sng" dirty="0">
                <a:latin typeface="Tahoma" panose="020B0604030504040204" pitchFamily="34" charset="0"/>
                <a:ea typeface="Tahoma" panose="020B0604030504040204" pitchFamily="34" charset="0"/>
                <a:cs typeface="Tahoma" panose="020B0604030504040204" pitchFamily="34" charset="0"/>
              </a:rPr>
              <a:t>€20,000,000</a:t>
            </a:r>
            <a:r>
              <a:rPr lang="en-GB" dirty="0">
                <a:latin typeface="Tahoma" panose="020B0604030504040204" pitchFamily="34" charset="0"/>
                <a:ea typeface="Tahoma" panose="020B0604030504040204" pitchFamily="34" charset="0"/>
                <a:cs typeface="Tahoma" panose="020B0604030504040204" pitchFamily="34" charset="0"/>
              </a:rPr>
              <a:t> or 4% of annual worldwide turnover </a:t>
            </a:r>
          </a:p>
        </p:txBody>
      </p:sp>
    </p:spTree>
    <p:extLst>
      <p:ext uri="{BB962C8B-B14F-4D97-AF65-F5344CB8AC3E}">
        <p14:creationId xmlns:p14="http://schemas.microsoft.com/office/powerpoint/2010/main" val="9749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What do we mean by Ethics?</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pPr marL="354013" lvl="0" indent="-354013"/>
            <a:r>
              <a:rPr lang="en-GB" dirty="0" smtClean="0">
                <a:latin typeface="Tahoma" panose="020B0604030504040204" pitchFamily="34" charset="0"/>
                <a:ea typeface="Tahoma" panose="020B0604030504040204" pitchFamily="34" charset="0"/>
                <a:cs typeface="Tahoma" panose="020B0604030504040204" pitchFamily="34" charset="0"/>
              </a:rPr>
              <a:t>Ethics </a:t>
            </a:r>
            <a:r>
              <a:rPr lang="en-GB" dirty="0">
                <a:latin typeface="Tahoma" panose="020B0604030504040204" pitchFamily="34" charset="0"/>
                <a:ea typeface="Tahoma" panose="020B0604030504040204" pitchFamily="34" charset="0"/>
                <a:cs typeface="Tahoma" panose="020B0604030504040204" pitchFamily="34" charset="0"/>
              </a:rPr>
              <a:t>(or moral </a:t>
            </a:r>
            <a:r>
              <a:rPr lang="en-GB" dirty="0" smtClean="0">
                <a:latin typeface="Tahoma" panose="020B0604030504040204" pitchFamily="34" charset="0"/>
                <a:ea typeface="Tahoma" panose="020B0604030504040204" pitchFamily="34" charset="0"/>
                <a:cs typeface="Tahoma" panose="020B0604030504040204" pitchFamily="34" charset="0"/>
              </a:rPr>
              <a:t>philosophy) involves:</a:t>
            </a:r>
          </a:p>
          <a:p>
            <a:pPr lvl="1" indent="-331788"/>
            <a:r>
              <a:rPr lang="en-GB" sz="2800" dirty="0" smtClean="0">
                <a:latin typeface="Tahoma" panose="020B0604030504040204" pitchFamily="34" charset="0"/>
                <a:ea typeface="Tahoma" panose="020B0604030504040204" pitchFamily="34" charset="0"/>
                <a:cs typeface="Tahoma" panose="020B0604030504040204" pitchFamily="34" charset="0"/>
              </a:rPr>
              <a:t>Systematising</a:t>
            </a:r>
          </a:p>
          <a:p>
            <a:pPr lvl="1" indent="-331788"/>
            <a:r>
              <a:rPr lang="en-GB" sz="2800" dirty="0" smtClean="0">
                <a:latin typeface="Tahoma" panose="020B0604030504040204" pitchFamily="34" charset="0"/>
                <a:ea typeface="Tahoma" panose="020B0604030504040204" pitchFamily="34" charset="0"/>
                <a:cs typeface="Tahoma" panose="020B0604030504040204" pitchFamily="34" charset="0"/>
              </a:rPr>
              <a:t>Defending</a:t>
            </a:r>
          </a:p>
          <a:p>
            <a:pPr lvl="1" indent="-331788"/>
            <a:r>
              <a:rPr lang="en-GB" sz="2800" dirty="0" smtClean="0">
                <a:latin typeface="Tahoma" panose="020B0604030504040204" pitchFamily="34" charset="0"/>
                <a:ea typeface="Tahoma" panose="020B0604030504040204" pitchFamily="34" charset="0"/>
                <a:cs typeface="Tahoma" panose="020B0604030504040204" pitchFamily="34" charset="0"/>
              </a:rPr>
              <a:t>Recommending</a:t>
            </a:r>
          </a:p>
          <a:p>
            <a:pPr marL="400050" lvl="1" indent="0">
              <a:buNone/>
            </a:pPr>
            <a:r>
              <a:rPr lang="en-GB" sz="2800" dirty="0">
                <a:latin typeface="Tahoma" panose="020B0604030504040204" pitchFamily="34" charset="0"/>
                <a:ea typeface="Tahoma" panose="020B0604030504040204" pitchFamily="34" charset="0"/>
                <a:cs typeface="Tahoma" panose="020B0604030504040204" pitchFamily="34" charset="0"/>
              </a:rPr>
              <a:t>c</a:t>
            </a:r>
            <a:r>
              <a:rPr lang="en-GB" sz="2800" dirty="0" smtClean="0">
                <a:latin typeface="Tahoma" panose="020B0604030504040204" pitchFamily="34" charset="0"/>
                <a:ea typeface="Tahoma" panose="020B0604030504040204" pitchFamily="34" charset="0"/>
                <a:cs typeface="Tahoma" panose="020B0604030504040204" pitchFamily="34" charset="0"/>
              </a:rPr>
              <a:t>oncepts </a:t>
            </a:r>
            <a:r>
              <a:rPr lang="en-GB" sz="2800" dirty="0">
                <a:latin typeface="Tahoma" panose="020B0604030504040204" pitchFamily="34" charset="0"/>
                <a:ea typeface="Tahoma" panose="020B0604030504040204" pitchFamily="34" charset="0"/>
                <a:cs typeface="Tahoma" panose="020B0604030504040204" pitchFamily="34" charset="0"/>
              </a:rPr>
              <a:t>of right and wrong </a:t>
            </a:r>
            <a:r>
              <a:rPr lang="en-GB" sz="2800" dirty="0" smtClean="0">
                <a:latin typeface="Tahoma" panose="020B0604030504040204" pitchFamily="34" charset="0"/>
                <a:ea typeface="Tahoma" panose="020B0604030504040204" pitchFamily="34" charset="0"/>
                <a:cs typeface="Tahoma" panose="020B0604030504040204" pitchFamily="34" charset="0"/>
              </a:rPr>
              <a:t>behaviour</a:t>
            </a:r>
          </a:p>
          <a:p>
            <a:pPr marL="400050" lvl="1" indent="0">
              <a:buNone/>
            </a:pPr>
            <a:endParaRPr lang="en-GB" sz="2800" dirty="0">
              <a:latin typeface="Tahoma" panose="020B0604030504040204" pitchFamily="34" charset="0"/>
              <a:ea typeface="Tahoma" panose="020B0604030504040204" pitchFamily="34" charset="0"/>
              <a:cs typeface="Tahoma" panose="020B0604030504040204" pitchFamily="34" charset="0"/>
            </a:endParaRPr>
          </a:p>
          <a:p>
            <a:pPr marL="400050" lvl="1" indent="0">
              <a:buNone/>
            </a:pPr>
            <a:r>
              <a:rPr lang="en-GB" sz="2800" b="1" dirty="0">
                <a:latin typeface="Tahoma" panose="020B0604030504040204" pitchFamily="34" charset="0"/>
                <a:ea typeface="Tahoma" panose="020B0604030504040204" pitchFamily="34" charset="0"/>
                <a:cs typeface="Tahoma" panose="020B0604030504040204" pitchFamily="34" charset="0"/>
              </a:rPr>
              <a:t>Note: morals = </a:t>
            </a:r>
            <a:r>
              <a:rPr lang="en-GB" sz="2800" b="1" dirty="0" smtClean="0">
                <a:latin typeface="Tahoma" panose="020B0604030504040204" pitchFamily="34" charset="0"/>
                <a:ea typeface="Tahoma" panose="020B0604030504040204" pitchFamily="34" charset="0"/>
                <a:cs typeface="Tahoma" panose="020B0604030504040204" pitchFamily="34" charset="0"/>
              </a:rPr>
              <a:t>ethics - same </a:t>
            </a:r>
            <a:r>
              <a:rPr lang="en-GB" sz="2800" b="1" dirty="0">
                <a:latin typeface="Tahoma" panose="020B0604030504040204" pitchFamily="34" charset="0"/>
                <a:ea typeface="Tahoma" panose="020B0604030504040204" pitchFamily="34" charset="0"/>
                <a:cs typeface="Tahoma" panose="020B0604030504040204" pitchFamily="34" charset="0"/>
              </a:rPr>
              <a:t>word, meaning </a:t>
            </a:r>
            <a:r>
              <a:rPr lang="en-GB" sz="2800" b="1" dirty="0" smtClean="0">
                <a:latin typeface="Tahoma" panose="020B0604030504040204" pitchFamily="34" charset="0"/>
                <a:ea typeface="Tahoma" panose="020B0604030504040204" pitchFamily="34" charset="0"/>
                <a:cs typeface="Tahoma" panose="020B0604030504040204" pitchFamily="34" charset="0"/>
              </a:rPr>
              <a:t>custom/character</a:t>
            </a:r>
            <a:endParaRPr lang="en-GB" sz="2800" dirty="0" smtClean="0">
              <a:latin typeface="Tahoma" panose="020B0604030504040204" pitchFamily="34" charset="0"/>
              <a:ea typeface="Tahoma" panose="020B0604030504040204" pitchFamily="34" charset="0"/>
              <a:cs typeface="Tahoma" panose="020B0604030504040204" pitchFamily="34" charset="0"/>
            </a:endParaRPr>
          </a:p>
          <a:p>
            <a:pPr marL="400050" lvl="1" indent="0">
              <a:buNone/>
            </a:pPr>
            <a:endParaRPr lang="en-GB"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198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B5309-F476-A843-9D42-206721014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0"/>
            <a:ext cx="6577093" cy="6858000"/>
          </a:xfrm>
          <a:prstGeom prst="rect">
            <a:avLst/>
          </a:prstGeom>
        </p:spPr>
      </p:pic>
      <p:sp>
        <p:nvSpPr>
          <p:cNvPr id="6" name="Rectangle 5">
            <a:extLst>
              <a:ext uri="{FF2B5EF4-FFF2-40B4-BE49-F238E27FC236}">
                <a16:creationId xmlns:a16="http://schemas.microsoft.com/office/drawing/2014/main" id="{980A2F66-EB45-834C-B6DA-C1CDF985639D}"/>
              </a:ext>
            </a:extLst>
          </p:cNvPr>
          <p:cNvSpPr/>
          <p:nvPr/>
        </p:nvSpPr>
        <p:spPr>
          <a:xfrm>
            <a:off x="8328248" y="1772816"/>
            <a:ext cx="3600400" cy="830997"/>
          </a:xfrm>
          <a:prstGeom prst="rect">
            <a:avLst/>
          </a:prstGeom>
        </p:spPr>
        <p:txBody>
          <a:bodyPr wrap="square">
            <a:spAutoFit/>
          </a:bodyPr>
          <a:lstStyle/>
          <a:p>
            <a:r>
              <a:rPr lang="en-US" sz="2400" dirty="0"/>
              <a:t>https://</a:t>
            </a:r>
            <a:r>
              <a:rPr lang="en-US" sz="2400" dirty="0" err="1"/>
              <a:t>www.bbc.co.uk</a:t>
            </a:r>
            <a:r>
              <a:rPr lang="en-US" sz="2400" dirty="0"/>
              <a:t>/news/business-45943735</a:t>
            </a:r>
          </a:p>
        </p:txBody>
      </p:sp>
    </p:spTree>
    <p:extLst>
      <p:ext uri="{BB962C8B-B14F-4D97-AF65-F5344CB8AC3E}">
        <p14:creationId xmlns:p14="http://schemas.microsoft.com/office/powerpoint/2010/main" val="108933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latin typeface="Tahoma" panose="020B0604030504040204" pitchFamily="34" charset="0"/>
                <a:ea typeface="Tahoma" panose="020B0604030504040204" pitchFamily="34" charset="0"/>
                <a:cs typeface="Tahoma" panose="020B0604030504040204" pitchFamily="34" charset="0"/>
              </a:rPr>
              <a:t>Laws </a:t>
            </a:r>
            <a:r>
              <a:rPr lang="en-GB" b="1" dirty="0">
                <a:latin typeface="Tahoma" panose="020B0604030504040204" pitchFamily="34" charset="0"/>
                <a:ea typeface="Tahoma" panose="020B0604030504040204" pitchFamily="34" charset="0"/>
                <a:cs typeface="Tahoma" panose="020B0604030504040204" pitchFamily="34" charset="0"/>
              </a:rPr>
              <a:t>every </a:t>
            </a:r>
            <a:r>
              <a:rPr lang="en-GB" b="1" dirty="0" smtClean="0">
                <a:latin typeface="Tahoma" panose="020B0604030504040204" pitchFamily="34" charset="0"/>
                <a:ea typeface="Tahoma" panose="020B0604030504040204" pitchFamily="34" charset="0"/>
                <a:cs typeface="Tahoma" panose="020B0604030504040204" pitchFamily="34" charset="0"/>
              </a:rPr>
              <a:t>professional using IT should </a:t>
            </a:r>
            <a:r>
              <a:rPr lang="en-GB" b="1" dirty="0">
                <a:latin typeface="Tahoma" panose="020B0604030504040204" pitchFamily="34" charset="0"/>
                <a:ea typeface="Tahoma" panose="020B0604030504040204" pitchFamily="34" charset="0"/>
                <a:cs typeface="Tahoma" panose="020B0604030504040204" pitchFamily="34" charset="0"/>
              </a:rPr>
              <a:t>be aware </a:t>
            </a:r>
            <a:r>
              <a:rPr lang="en-GB" b="1" dirty="0" smtClean="0">
                <a:latin typeface="Tahoma" panose="020B0604030504040204" pitchFamily="34" charset="0"/>
                <a:ea typeface="Tahoma" panose="020B0604030504040204" pitchFamily="34" charset="0"/>
                <a:cs typeface="Tahoma" panose="020B0604030504040204" pitchFamily="34" charset="0"/>
              </a:rPr>
              <a:t>of</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Data Protection Act </a:t>
            </a:r>
            <a:r>
              <a:rPr lang="en-GB" dirty="0" smtClean="0">
                <a:latin typeface="Tahoma" panose="020B0604030504040204" pitchFamily="34" charset="0"/>
                <a:ea typeface="Tahoma" panose="020B0604030504040204" pitchFamily="34" charset="0"/>
                <a:cs typeface="Tahoma" panose="020B0604030504040204" pitchFamily="34" charset="0"/>
              </a:rPr>
              <a:t>1998</a:t>
            </a:r>
          </a:p>
          <a:p>
            <a:pPr marL="457200" lvl="1" indent="0">
              <a:buNone/>
            </a:pPr>
            <a:r>
              <a:rPr lang="en-GB" sz="2800" dirty="0" smtClean="0">
                <a:latin typeface="Tahoma" panose="020B0604030504040204" pitchFamily="34" charset="0"/>
                <a:ea typeface="Tahoma" panose="020B0604030504040204" pitchFamily="34" charset="0"/>
                <a:cs typeface="Tahoma" panose="020B0604030504040204" pitchFamily="34" charset="0"/>
              </a:rPr>
              <a:t>E.g. Disposing </a:t>
            </a:r>
            <a:r>
              <a:rPr lang="en-GB" sz="2800" dirty="0">
                <a:latin typeface="Tahoma" panose="020B0604030504040204" pitchFamily="34" charset="0"/>
                <a:ea typeface="Tahoma" panose="020B0604030504040204" pitchFamily="34" charset="0"/>
                <a:cs typeface="Tahoma" panose="020B0604030504040204" pitchFamily="34" charset="0"/>
              </a:rPr>
              <a:t>of old computers without  wiping </a:t>
            </a:r>
            <a:r>
              <a:rPr lang="en-GB" sz="2800" dirty="0" smtClean="0">
                <a:latin typeface="Tahoma" panose="020B0604030504040204" pitchFamily="34" charset="0"/>
                <a:ea typeface="Tahoma" panose="020B0604030504040204" pitchFamily="34" charset="0"/>
                <a:cs typeface="Tahoma" panose="020B0604030504040204" pitchFamily="34" charset="0"/>
              </a:rPr>
              <a:t>them</a:t>
            </a:r>
            <a:endParaRPr lang="en-GB" sz="2800" dirty="0">
              <a:latin typeface="Tahoma" panose="020B0604030504040204" pitchFamily="34" charset="0"/>
              <a:ea typeface="Tahoma" panose="020B0604030504040204" pitchFamily="34" charset="0"/>
              <a:cs typeface="Tahoma" panose="020B0604030504040204" pitchFamily="34" charset="0"/>
            </a:endParaRPr>
          </a:p>
          <a:p>
            <a:r>
              <a:rPr lang="en-GB" dirty="0" smtClean="0">
                <a:latin typeface="Tahoma" panose="020B0604030504040204" pitchFamily="34" charset="0"/>
                <a:ea typeface="Tahoma" panose="020B0604030504040204" pitchFamily="34" charset="0"/>
                <a:cs typeface="Tahoma" panose="020B0604030504040204" pitchFamily="34" charset="0"/>
              </a:rPr>
              <a:t>Computer </a:t>
            </a:r>
            <a:r>
              <a:rPr lang="en-GB" dirty="0">
                <a:latin typeface="Tahoma" panose="020B0604030504040204" pitchFamily="34" charset="0"/>
                <a:ea typeface="Tahoma" panose="020B0604030504040204" pitchFamily="34" charset="0"/>
                <a:cs typeface="Tahoma" panose="020B0604030504040204" pitchFamily="34" charset="0"/>
              </a:rPr>
              <a:t>Misuse Act </a:t>
            </a:r>
            <a:r>
              <a:rPr lang="en-GB" dirty="0" smtClean="0">
                <a:latin typeface="Tahoma" panose="020B0604030504040204" pitchFamily="34" charset="0"/>
                <a:ea typeface="Tahoma" panose="020B0604030504040204" pitchFamily="34" charset="0"/>
                <a:cs typeface="Tahoma" panose="020B0604030504040204" pitchFamily="34" charset="0"/>
              </a:rPr>
              <a:t>1990</a:t>
            </a:r>
          </a:p>
          <a:p>
            <a:pPr marL="457200" lvl="1" indent="0">
              <a:buNone/>
            </a:pPr>
            <a:r>
              <a:rPr lang="en-GB" sz="2800" dirty="0">
                <a:latin typeface="Tahoma" panose="020B0604030504040204" pitchFamily="34" charset="0"/>
                <a:ea typeface="Tahoma" panose="020B0604030504040204" pitchFamily="34" charset="0"/>
                <a:cs typeface="Tahoma" panose="020B0604030504040204" pitchFamily="34" charset="0"/>
              </a:rPr>
              <a:t>“anti-hacking legislation”</a:t>
            </a:r>
          </a:p>
          <a:p>
            <a:r>
              <a:rPr lang="en-GB" dirty="0">
                <a:latin typeface="Tahoma" panose="020B0604030504040204" pitchFamily="34" charset="0"/>
                <a:ea typeface="Tahoma" panose="020B0604030504040204" pitchFamily="34" charset="0"/>
                <a:cs typeface="Tahoma" panose="020B0604030504040204" pitchFamily="34" charset="0"/>
              </a:rPr>
              <a:t>Digital Economy Act 2010</a:t>
            </a:r>
          </a:p>
          <a:p>
            <a:r>
              <a:rPr lang="en-GB" dirty="0">
                <a:latin typeface="Tahoma" panose="020B0604030504040204" pitchFamily="34" charset="0"/>
                <a:ea typeface="Tahoma" panose="020B0604030504040204" pitchFamily="34" charset="0"/>
                <a:cs typeface="Tahoma" panose="020B0604030504040204" pitchFamily="34" charset="0"/>
              </a:rPr>
              <a:t>Equality Act </a:t>
            </a:r>
            <a:r>
              <a:rPr lang="en-GB" dirty="0" smtClean="0">
                <a:latin typeface="Tahoma" panose="020B0604030504040204" pitchFamily="34" charset="0"/>
                <a:ea typeface="Tahoma" panose="020B0604030504040204" pitchFamily="34" charset="0"/>
                <a:cs typeface="Tahoma" panose="020B0604030504040204" pitchFamily="34" charset="0"/>
              </a:rPr>
              <a:t>2010</a:t>
            </a:r>
          </a:p>
          <a:p>
            <a:pPr marL="457200" lvl="1" indent="0">
              <a:buNone/>
            </a:pPr>
            <a:r>
              <a:rPr lang="en-GB" sz="2800" dirty="0" smtClean="0">
                <a:latin typeface="Tahoma" panose="020B0604030504040204" pitchFamily="34" charset="0"/>
                <a:ea typeface="Tahoma" panose="020B0604030504040204" pitchFamily="34" charset="0"/>
                <a:cs typeface="Tahoma" panose="020B0604030504040204" pitchFamily="34" charset="0"/>
              </a:rPr>
              <a:t>plus ’web </a:t>
            </a:r>
            <a:r>
              <a:rPr lang="en-GB" sz="2800" dirty="0">
                <a:latin typeface="Tahoma" panose="020B0604030504040204" pitchFamily="34" charset="0"/>
                <a:ea typeface="Tahoma" panose="020B0604030504040204" pitchFamily="34" charset="0"/>
                <a:cs typeface="Tahoma" panose="020B0604030504040204" pitchFamily="34" charset="0"/>
              </a:rPr>
              <a:t>accessibility</a:t>
            </a:r>
            <a:r>
              <a:rPr lang="en-GB" sz="2800" dirty="0" smtClean="0">
                <a:latin typeface="Tahoma" panose="020B0604030504040204" pitchFamily="34" charset="0"/>
                <a:ea typeface="Tahoma" panose="020B0604030504040204" pitchFamily="34" charset="0"/>
                <a:cs typeface="Tahoma" panose="020B0604030504040204" pitchFamily="34" charset="0"/>
              </a:rPr>
              <a:t>’ regulations 2018</a:t>
            </a:r>
          </a:p>
          <a:p>
            <a:r>
              <a:rPr lang="en-GB" dirty="0">
                <a:latin typeface="Tahoma" panose="020B0604030504040204" pitchFamily="34" charset="0"/>
                <a:ea typeface="Tahoma" panose="020B0604030504040204" pitchFamily="34" charset="0"/>
                <a:cs typeface="Tahoma" panose="020B0604030504040204" pitchFamily="34" charset="0"/>
              </a:rPr>
              <a:t>Freedom of Information Act </a:t>
            </a:r>
            <a:r>
              <a:rPr lang="en-GB" dirty="0" smtClean="0">
                <a:latin typeface="Tahoma" panose="020B0604030504040204" pitchFamily="34" charset="0"/>
                <a:ea typeface="Tahoma" panose="020B0604030504040204" pitchFamily="34" charset="0"/>
                <a:cs typeface="Tahoma" panose="020B0604030504040204" pitchFamily="34" charset="0"/>
              </a:rPr>
              <a:t>2000</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561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latin typeface="Tahoma" panose="020B0604030504040204" pitchFamily="34" charset="0"/>
                <a:ea typeface="Tahoma" panose="020B0604030504040204" pitchFamily="34" charset="0"/>
                <a:cs typeface="Tahoma" panose="020B0604030504040204" pitchFamily="34" charset="0"/>
              </a:rPr>
              <a:t>Laws every professional using IT should be aware of</a:t>
            </a:r>
            <a:endParaRPr lang="en-GB" dirty="0"/>
          </a:p>
        </p:txBody>
      </p:sp>
      <p:sp>
        <p:nvSpPr>
          <p:cNvPr id="3" name="Content Placeholder 2"/>
          <p:cNvSpPr>
            <a:spLocks noGrp="1"/>
          </p:cNvSpPr>
          <p:nvPr>
            <p:ph idx="1"/>
          </p:nvPr>
        </p:nvSpPr>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Regulation of Investigatory Powers Act 2000</a:t>
            </a:r>
          </a:p>
          <a:p>
            <a:r>
              <a:rPr lang="en-GB" dirty="0">
                <a:latin typeface="Tahoma" panose="020B0604030504040204" pitchFamily="34" charset="0"/>
                <a:ea typeface="Tahoma" panose="020B0604030504040204" pitchFamily="34" charset="0"/>
                <a:cs typeface="Tahoma" panose="020B0604030504040204" pitchFamily="34" charset="0"/>
              </a:rPr>
              <a:t>Special Education Needs &amp; Disability Act 2001</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u="sng" dirty="0">
                <a:latin typeface="Tahoma" panose="020B0604030504040204" pitchFamily="34" charset="0"/>
                <a:ea typeface="Tahoma" panose="020B0604030504040204" pitchFamily="34" charset="0"/>
                <a:cs typeface="Tahoma" panose="020B0604030504040204" pitchFamily="34" charset="0"/>
              </a:rPr>
              <a:t>plus</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EU legislation</a:t>
            </a:r>
            <a:r>
              <a:rPr lang="en-GB" dirty="0">
                <a:latin typeface="Tahoma" panose="020B0604030504040204" pitchFamily="34" charset="0"/>
                <a:ea typeface="Tahoma" panose="020B0604030504040204" pitchFamily="34" charset="0"/>
                <a:cs typeface="Tahoma" panose="020B0604030504040204" pitchFamily="34" charset="0"/>
              </a:rPr>
              <a:t>, such as the Human Rights Act</a:t>
            </a:r>
          </a:p>
          <a:p>
            <a:pPr marL="400050" lvl="1" indent="0">
              <a:buNone/>
            </a:pPr>
            <a:endParaRPr lang="en-GB" sz="2800" b="1" dirty="0">
              <a:latin typeface="Tahoma" panose="020B0604030504040204" pitchFamily="34" charset="0"/>
              <a:ea typeface="Tahoma" panose="020B0604030504040204" pitchFamily="34" charset="0"/>
              <a:cs typeface="Tahoma" panose="020B0604030504040204" pitchFamily="34" charset="0"/>
            </a:endParaRPr>
          </a:p>
          <a:p>
            <a:pPr marL="400050" lvl="1" indent="0">
              <a:buNone/>
            </a:pPr>
            <a:r>
              <a:rPr lang="en-GB" sz="2800" b="1" dirty="0">
                <a:latin typeface="Tahoma" panose="020B0604030504040204" pitchFamily="34" charset="0"/>
                <a:ea typeface="Tahoma" panose="020B0604030504040204" pitchFamily="34" charset="0"/>
                <a:cs typeface="Tahoma" panose="020B0604030504040204" pitchFamily="34" charset="0"/>
              </a:rPr>
              <a:t>(Note: </a:t>
            </a:r>
            <a:r>
              <a:rPr lang="en-GB" sz="2800" b="1" dirty="0" smtClean="0">
                <a:latin typeface="Tahoma" panose="020B0604030504040204" pitchFamily="34" charset="0"/>
                <a:ea typeface="Tahoma" panose="020B0604030504040204" pitchFamily="34" charset="0"/>
                <a:cs typeface="Tahoma" panose="020B0604030504040204" pitchFamily="34" charset="0"/>
              </a:rPr>
              <a:t>this is not </a:t>
            </a:r>
            <a:r>
              <a:rPr lang="en-GB" sz="2800" b="1" dirty="0">
                <a:latin typeface="Tahoma" panose="020B0604030504040204" pitchFamily="34" charset="0"/>
                <a:ea typeface="Tahoma" panose="020B0604030504040204" pitchFamily="34" charset="0"/>
                <a:cs typeface="Tahoma" panose="020B0604030504040204" pitchFamily="34" charset="0"/>
              </a:rPr>
              <a:t>an exhaustive list</a:t>
            </a:r>
            <a:r>
              <a:rPr lang="en-GB" sz="2800" b="1" dirty="0" smtClean="0">
                <a:latin typeface="Tahoma" panose="020B0604030504040204" pitchFamily="34" charset="0"/>
                <a:ea typeface="Tahoma" panose="020B0604030504040204" pitchFamily="34" charset="0"/>
                <a:cs typeface="Tahoma" panose="020B0604030504040204" pitchFamily="34" charset="0"/>
              </a:rPr>
              <a:t>!)</a:t>
            </a:r>
            <a:endParaRPr lang="en-GB" sz="2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646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ahoma" panose="020B0604030504040204" pitchFamily="34" charset="0"/>
                <a:ea typeface="Tahoma" panose="020B0604030504040204" pitchFamily="34" charset="0"/>
                <a:cs typeface="Tahoma" panose="020B0604030504040204" pitchFamily="34" charset="0"/>
              </a:rPr>
              <a:t>Social Media</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r>
              <a:rPr lang="en-GB" dirty="0" smtClean="0">
                <a:latin typeface="Tahoma" panose="020B0604030504040204" pitchFamily="34" charset="0"/>
                <a:ea typeface="Tahoma" panose="020B0604030504040204" pitchFamily="34" charset="0"/>
                <a:cs typeface="Tahoma" panose="020B0604030504040204" pitchFamily="34" charset="0"/>
              </a:rPr>
              <a:t>Anti-social Internet use</a:t>
            </a:r>
          </a:p>
          <a:p>
            <a:pPr lvl="1"/>
            <a:r>
              <a:rPr lang="en-GB" sz="2800" dirty="0" smtClean="0">
                <a:latin typeface="Tahoma" panose="020B0604030504040204" pitchFamily="34" charset="0"/>
                <a:ea typeface="Tahoma" panose="020B0604030504040204" pitchFamily="34" charset="0"/>
                <a:cs typeface="Tahoma" panose="020B0604030504040204" pitchFamily="34" charset="0"/>
              </a:rPr>
              <a:t>Trolling due to: gender, orientation, race, religion, disability or identification</a:t>
            </a:r>
          </a:p>
          <a:p>
            <a:pPr lvl="1"/>
            <a:r>
              <a:rPr lang="en-GB" sz="2800" dirty="0" smtClean="0">
                <a:latin typeface="Tahoma" panose="020B0604030504040204" pitchFamily="34" charset="0"/>
                <a:ea typeface="Tahoma" panose="020B0604030504040204" pitchFamily="34" charset="0"/>
                <a:cs typeface="Tahoma" panose="020B0604030504040204" pitchFamily="34" charset="0"/>
              </a:rPr>
              <a:t>Baiting, spamming, flaming, derogatory hashtags</a:t>
            </a:r>
          </a:p>
          <a:p>
            <a:pPr lvl="1"/>
            <a:r>
              <a:rPr lang="en-GB" sz="2800" dirty="0" smtClean="0">
                <a:latin typeface="Tahoma" panose="020B0604030504040204" pitchFamily="34" charset="0"/>
                <a:ea typeface="Tahoma" panose="020B0604030504040204" pitchFamily="34" charset="0"/>
                <a:cs typeface="Tahoma" panose="020B0604030504040204" pitchFamily="34" charset="0"/>
              </a:rPr>
              <a:t>Could all be an illegal activity</a:t>
            </a:r>
          </a:p>
          <a:p>
            <a:pPr lvl="1"/>
            <a:endParaRPr lang="en-GB" sz="2800" dirty="0" smtClean="0">
              <a:latin typeface="Tahoma" panose="020B0604030504040204" pitchFamily="34" charset="0"/>
              <a:ea typeface="Tahoma" panose="020B0604030504040204" pitchFamily="34" charset="0"/>
              <a:cs typeface="Tahoma" panose="020B0604030504040204" pitchFamily="34" charset="0"/>
            </a:endParaRPr>
          </a:p>
          <a:p>
            <a:r>
              <a:rPr lang="en-GB" dirty="0" smtClean="0">
                <a:latin typeface="Tahoma" panose="020B0604030504040204" pitchFamily="34" charset="0"/>
                <a:ea typeface="Tahoma" panose="020B0604030504040204" pitchFamily="34" charset="0"/>
                <a:cs typeface="Tahoma" panose="020B0604030504040204" pitchFamily="34" charset="0"/>
              </a:rPr>
              <a:t>Serious Crime Act 2007</a:t>
            </a:r>
          </a:p>
          <a:p>
            <a:pPr lvl="1"/>
            <a:r>
              <a:rPr lang="en-GB" sz="2800" dirty="0" smtClean="0">
                <a:latin typeface="Tahoma" panose="020B0604030504040204" pitchFamily="34" charset="0"/>
                <a:ea typeface="Tahoma" panose="020B0604030504040204" pitchFamily="34" charset="0"/>
                <a:cs typeface="Tahoma" panose="020B0604030504040204" pitchFamily="34" charset="0"/>
              </a:rPr>
              <a:t>Virtual-mobbing/dog-piling, </a:t>
            </a:r>
            <a:r>
              <a:rPr lang="en-GB" sz="2800" dirty="0" err="1" smtClean="0">
                <a:latin typeface="Tahoma" panose="020B0604030504040204" pitchFamily="34" charset="0"/>
                <a:ea typeface="Tahoma" panose="020B0604030504040204" pitchFamily="34" charset="0"/>
                <a:cs typeface="Tahoma" panose="020B0604030504040204" pitchFamily="34" charset="0"/>
              </a:rPr>
              <a:t>Doxxing</a:t>
            </a:r>
            <a:r>
              <a:rPr lang="en-GB" sz="2800" dirty="0" smtClean="0">
                <a:latin typeface="Tahoma" panose="020B0604030504040204" pitchFamily="34" charset="0"/>
                <a:ea typeface="Tahoma" panose="020B0604030504040204" pitchFamily="34" charset="0"/>
                <a:cs typeface="Tahoma" panose="020B0604030504040204" pitchFamily="34" charset="0"/>
              </a:rPr>
              <a:t>, Sexting</a:t>
            </a:r>
          </a:p>
          <a:p>
            <a:r>
              <a:rPr lang="en-GB" dirty="0" smtClean="0">
                <a:latin typeface="Tahoma" panose="020B0604030504040204" pitchFamily="34" charset="0"/>
                <a:ea typeface="Tahoma" panose="020B0604030504040204" pitchFamily="34" charset="0"/>
                <a:cs typeface="Tahoma" panose="020B0604030504040204" pitchFamily="34" charset="0"/>
              </a:rPr>
              <a:t>Sexual Offences Act 2003</a:t>
            </a:r>
          </a:p>
        </p:txBody>
      </p:sp>
    </p:spTree>
    <p:extLst>
      <p:ext uri="{BB962C8B-B14F-4D97-AF65-F5344CB8AC3E}">
        <p14:creationId xmlns:p14="http://schemas.microsoft.com/office/powerpoint/2010/main" val="87521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ahoma" panose="020B0604030504040204" pitchFamily="34" charset="0"/>
                <a:ea typeface="Tahoma" panose="020B0604030504040204" pitchFamily="34" charset="0"/>
                <a:cs typeface="Tahoma" panose="020B0604030504040204" pitchFamily="34" charset="0"/>
              </a:rPr>
              <a:t>Social Media</a:t>
            </a:r>
            <a:endParaRPr lang="en-GB"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Malicious Communications Act </a:t>
            </a:r>
            <a:r>
              <a:rPr lang="en-GB" dirty="0" smtClean="0">
                <a:latin typeface="Tahoma" panose="020B0604030504040204" pitchFamily="34" charset="0"/>
                <a:ea typeface="Tahoma" panose="020B0604030504040204" pitchFamily="34" charset="0"/>
                <a:cs typeface="Tahoma" panose="020B0604030504040204" pitchFamily="34" charset="0"/>
              </a:rPr>
              <a:t>1988 / Communications </a:t>
            </a:r>
            <a:r>
              <a:rPr lang="en-GB" dirty="0">
                <a:latin typeface="Tahoma" panose="020B0604030504040204" pitchFamily="34" charset="0"/>
                <a:ea typeface="Tahoma" panose="020B0604030504040204" pitchFamily="34" charset="0"/>
                <a:cs typeface="Tahoma" panose="020B0604030504040204" pitchFamily="34" charset="0"/>
              </a:rPr>
              <a:t>Act </a:t>
            </a:r>
            <a:r>
              <a:rPr lang="en-GB" dirty="0" smtClean="0">
                <a:latin typeface="Tahoma" panose="020B0604030504040204" pitchFamily="34" charset="0"/>
                <a:ea typeface="Tahoma" panose="020B0604030504040204" pitchFamily="34" charset="0"/>
                <a:cs typeface="Tahoma" panose="020B0604030504040204" pitchFamily="34" charset="0"/>
              </a:rPr>
              <a:t>2003</a:t>
            </a:r>
          </a:p>
          <a:p>
            <a:pPr lvl="1"/>
            <a:r>
              <a:rPr lang="en-GB" sz="2800" dirty="0" smtClean="0">
                <a:latin typeface="Tahoma" panose="020B0604030504040204" pitchFamily="34" charset="0"/>
                <a:ea typeface="Tahoma" panose="020B0604030504040204" pitchFamily="34" charset="0"/>
                <a:cs typeface="Tahoma" panose="020B0604030504040204" pitchFamily="34" charset="0"/>
              </a:rPr>
              <a:t>Sending communication deemed grossly offensive</a:t>
            </a:r>
            <a:endParaRPr lang="en-GB" sz="2800" dirty="0">
              <a:latin typeface="Tahoma" panose="020B0604030504040204" pitchFamily="34" charset="0"/>
              <a:ea typeface="Tahoma" panose="020B0604030504040204" pitchFamily="34" charset="0"/>
              <a:cs typeface="Tahoma" panose="020B0604030504040204" pitchFamily="34" charset="0"/>
            </a:endParaRPr>
          </a:p>
          <a:p>
            <a:r>
              <a:rPr lang="en-GB" dirty="0" smtClean="0">
                <a:latin typeface="Tahoma" panose="020B0604030504040204" pitchFamily="34" charset="0"/>
                <a:ea typeface="Tahoma" panose="020B0604030504040204" pitchFamily="34" charset="0"/>
                <a:cs typeface="Tahoma" panose="020B0604030504040204" pitchFamily="34" charset="0"/>
              </a:rPr>
              <a:t>Committing </a:t>
            </a:r>
            <a:r>
              <a:rPr lang="en-GB" dirty="0">
                <a:latin typeface="Tahoma" panose="020B0604030504040204" pitchFamily="34" charset="0"/>
                <a:ea typeface="Tahoma" panose="020B0604030504040204" pitchFamily="34" charset="0"/>
                <a:cs typeface="Tahoma" panose="020B0604030504040204" pitchFamily="34" charset="0"/>
              </a:rPr>
              <a:t>an </a:t>
            </a:r>
            <a:r>
              <a:rPr lang="en-GB" dirty="0" smtClean="0">
                <a:latin typeface="Tahoma" panose="020B0604030504040204" pitchFamily="34" charset="0"/>
                <a:ea typeface="Tahoma" panose="020B0604030504040204" pitchFamily="34" charset="0"/>
                <a:cs typeface="Tahoma" panose="020B0604030504040204" pitchFamily="34" charset="0"/>
              </a:rPr>
              <a:t>act, </a:t>
            </a:r>
            <a:r>
              <a:rPr lang="en-GB" dirty="0">
                <a:latin typeface="Tahoma" panose="020B0604030504040204" pitchFamily="34" charset="0"/>
                <a:ea typeface="Tahoma" panose="020B0604030504040204" pitchFamily="34" charset="0"/>
                <a:cs typeface="Tahoma" panose="020B0604030504040204" pitchFamily="34" charset="0"/>
              </a:rPr>
              <a:t>or encouraging others to do </a:t>
            </a:r>
            <a:r>
              <a:rPr lang="en-GB" dirty="0" smtClean="0">
                <a:latin typeface="Tahoma" panose="020B0604030504040204" pitchFamily="34" charset="0"/>
                <a:ea typeface="Tahoma" panose="020B0604030504040204" pitchFamily="34" charset="0"/>
                <a:cs typeface="Tahoma" panose="020B0604030504040204" pitchFamily="34" charset="0"/>
              </a:rPr>
              <a:t>so, </a:t>
            </a:r>
            <a:r>
              <a:rPr lang="en-GB" dirty="0">
                <a:latin typeface="Tahoma" panose="020B0604030504040204" pitchFamily="34" charset="0"/>
                <a:ea typeface="Tahoma" panose="020B0604030504040204" pitchFamily="34" charset="0"/>
                <a:cs typeface="Tahoma" panose="020B0604030504040204" pitchFamily="34" charset="0"/>
              </a:rPr>
              <a:t>may result in prosecution</a:t>
            </a:r>
          </a:p>
          <a:p>
            <a:r>
              <a:rPr lang="en-GB" dirty="0" smtClean="0">
                <a:latin typeface="Tahoma" panose="020B0604030504040204" pitchFamily="34" charset="0"/>
                <a:ea typeface="Tahoma" panose="020B0604030504040204" pitchFamily="34" charset="0"/>
                <a:cs typeface="Tahoma" panose="020B0604030504040204" pitchFamily="34" charset="0"/>
              </a:rPr>
              <a:t>Ignorance is not a defence &amp; perceived anonymity not an escape</a:t>
            </a:r>
          </a:p>
          <a:p>
            <a:r>
              <a:rPr lang="en-GB" dirty="0" smtClean="0">
                <a:latin typeface="Tahoma" panose="020B0604030504040204" pitchFamily="34" charset="0"/>
                <a:ea typeface="Tahoma" panose="020B0604030504040204" pitchFamily="34" charset="0"/>
                <a:cs typeface="Tahoma" panose="020B0604030504040204" pitchFamily="34" charset="0"/>
              </a:rPr>
              <a:t>80% of prosecutions are successful</a:t>
            </a:r>
          </a:p>
        </p:txBody>
      </p:sp>
    </p:spTree>
    <p:extLst>
      <p:ext uri="{BB962C8B-B14F-4D97-AF65-F5344CB8AC3E}">
        <p14:creationId xmlns:p14="http://schemas.microsoft.com/office/powerpoint/2010/main" val="185104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more on privacy</a:t>
            </a:r>
          </a:p>
        </p:txBody>
      </p:sp>
      <p:sp>
        <p:nvSpPr>
          <p:cNvPr id="3" name="Text Placeholder 2"/>
          <p:cNvSpPr>
            <a:spLocks noGrp="1"/>
          </p:cNvSpPr>
          <p:nvPr>
            <p:ph type="body" idx="1"/>
          </p:nvPr>
        </p:nvSpPr>
        <p:spPr/>
        <p:txBody>
          <a:bodyPr/>
          <a:lstStyle/>
          <a:p>
            <a:r>
              <a:rPr lang="en-US" dirty="0"/>
              <a:t>And why the law is needed</a:t>
            </a:r>
          </a:p>
        </p:txBody>
      </p:sp>
    </p:spTree>
    <p:extLst>
      <p:ext uri="{BB962C8B-B14F-4D97-AF65-F5344CB8AC3E}">
        <p14:creationId xmlns:p14="http://schemas.microsoft.com/office/powerpoint/2010/main" val="8854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10 at 10.2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45268"/>
            <a:ext cx="8856984" cy="6709836"/>
          </a:xfrm>
          <a:prstGeom prst="rect">
            <a:avLst/>
          </a:prstGeom>
        </p:spPr>
      </p:pic>
    </p:spTree>
    <p:extLst>
      <p:ext uri="{BB962C8B-B14F-4D97-AF65-F5344CB8AC3E}">
        <p14:creationId xmlns:p14="http://schemas.microsoft.com/office/powerpoint/2010/main" val="182654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1952625" y="428625"/>
            <a:ext cx="8229600" cy="1143000"/>
          </a:xfrm>
        </p:spPr>
        <p:txBody>
          <a:bodyPr/>
          <a:lstStyle/>
          <a:p>
            <a:r>
              <a:rPr lang="en-GB" dirty="0">
                <a:latin typeface="Tahoma" panose="020B0604030504040204" pitchFamily="34" charset="0"/>
                <a:ea typeface="Tahoma" panose="020B0604030504040204" pitchFamily="34" charset="0"/>
                <a:cs typeface="Tahoma" panose="020B0604030504040204" pitchFamily="34" charset="0"/>
              </a:rPr>
              <a:t>Who’s friends with </a:t>
            </a:r>
            <a:r>
              <a:rPr lang="en-GB" dirty="0" err="1">
                <a:latin typeface="Tahoma" panose="020B0604030504040204" pitchFamily="34" charset="0"/>
                <a:ea typeface="Tahoma" panose="020B0604030504040204" pitchFamily="34" charset="0"/>
                <a:cs typeface="Tahoma" panose="020B0604030504040204" pitchFamily="34" charset="0"/>
              </a:rPr>
              <a:t>Freddi</a:t>
            </a:r>
            <a:r>
              <a:rPr lang="en-GB" dirty="0">
                <a:latin typeface="Tahoma" panose="020B0604030504040204" pitchFamily="34" charset="0"/>
                <a:ea typeface="Tahoma" panose="020B0604030504040204" pitchFamily="34" charset="0"/>
                <a:cs typeface="Tahoma" panose="020B0604030504040204" pitchFamily="34" charset="0"/>
              </a:rPr>
              <a:t>?</a:t>
            </a:r>
          </a:p>
        </p:txBody>
      </p:sp>
      <p:sp>
        <p:nvSpPr>
          <p:cNvPr id="22531" name="Content Placeholder 4"/>
          <p:cNvSpPr>
            <a:spLocks noGrp="1"/>
          </p:cNvSpPr>
          <p:nvPr>
            <p:ph sz="half" idx="1"/>
          </p:nvPr>
        </p:nvSpPr>
        <p:spPr>
          <a:xfrm>
            <a:off x="407368" y="1825625"/>
            <a:ext cx="5612432" cy="4351338"/>
          </a:xfrm>
        </p:spPr>
        <p:txBody>
          <a:bodyPr>
            <a:noAutofit/>
          </a:bodyPr>
          <a:lstStyle/>
          <a:p>
            <a:r>
              <a:rPr lang="en-GB" dirty="0">
                <a:latin typeface="Tahoma" panose="020B0604030504040204" pitchFamily="34" charset="0"/>
                <a:ea typeface="Tahoma" panose="020B0604030504040204" pitchFamily="34" charset="0"/>
                <a:cs typeface="Tahoma" panose="020B0604030504040204" pitchFamily="34" charset="0"/>
              </a:rPr>
              <a:t>In 2007, Sophos created a Facebook page for </a:t>
            </a:r>
            <a:r>
              <a:rPr lang="en-GB" dirty="0" err="1">
                <a:latin typeface="Tahoma" panose="020B0604030504040204" pitchFamily="34" charset="0"/>
                <a:ea typeface="Tahoma" panose="020B0604030504040204" pitchFamily="34" charset="0"/>
                <a:cs typeface="Tahoma" panose="020B0604030504040204" pitchFamily="34" charset="0"/>
              </a:rPr>
              <a:t>Freddi</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a:latin typeface="Tahoma" panose="020B0604030504040204" pitchFamily="34" charset="0"/>
                <a:ea typeface="Tahoma" panose="020B0604030504040204" pitchFamily="34" charset="0"/>
                <a:cs typeface="Tahoma" panose="020B0604030504040204" pitchFamily="34" charset="0"/>
              </a:rPr>
              <a:t>Staur</a:t>
            </a: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sz="2800" dirty="0">
                <a:latin typeface="Tahoma" panose="020B0604030504040204" pitchFamily="34" charset="0"/>
                <a:ea typeface="Tahoma" panose="020B0604030504040204" pitchFamily="34" charset="0"/>
                <a:cs typeface="Tahoma" panose="020B0604030504040204" pitchFamily="34" charset="0"/>
              </a:rPr>
              <a:t>An anagram of ‘ID Fraudster’</a:t>
            </a:r>
          </a:p>
          <a:p>
            <a:pPr lvl="1"/>
            <a:endParaRPr lang="en-GB" sz="2800"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200 people were then invited </a:t>
            </a:r>
            <a:r>
              <a:rPr lang="en-GB" dirty="0" smtClean="0">
                <a:latin typeface="Tahoma" panose="020B0604030504040204" pitchFamily="34" charset="0"/>
                <a:ea typeface="Tahoma" panose="020B0604030504040204" pitchFamily="34" charset="0"/>
                <a:cs typeface="Tahoma" panose="020B0604030504040204" pitchFamily="34" charset="0"/>
              </a:rPr>
              <a:t>to </a:t>
            </a:r>
            <a:r>
              <a:rPr lang="en-GB" dirty="0">
                <a:latin typeface="Tahoma" panose="020B0604030504040204" pitchFamily="34" charset="0"/>
                <a:ea typeface="Tahoma" panose="020B0604030504040204" pitchFamily="34" charset="0"/>
                <a:cs typeface="Tahoma" panose="020B0604030504040204" pitchFamily="34" charset="0"/>
              </a:rPr>
              <a:t>become </a:t>
            </a:r>
            <a:r>
              <a:rPr lang="en-GB" dirty="0" err="1">
                <a:latin typeface="Tahoma" panose="020B0604030504040204" pitchFamily="34" charset="0"/>
                <a:ea typeface="Tahoma" panose="020B0604030504040204" pitchFamily="34" charset="0"/>
                <a:cs typeface="Tahoma" panose="020B0604030504040204" pitchFamily="34" charset="0"/>
              </a:rPr>
              <a:t>Freddi’s</a:t>
            </a:r>
            <a:r>
              <a:rPr lang="en-GB" dirty="0">
                <a:latin typeface="Tahoma" panose="020B0604030504040204" pitchFamily="34" charset="0"/>
                <a:ea typeface="Tahoma" panose="020B0604030504040204" pitchFamily="34" charset="0"/>
                <a:cs typeface="Tahoma" panose="020B0604030504040204" pitchFamily="34" charset="0"/>
              </a:rPr>
              <a:t> friend</a:t>
            </a:r>
          </a:p>
          <a:p>
            <a:pPr lvl="1"/>
            <a:r>
              <a:rPr lang="en-GB" sz="2800" dirty="0">
                <a:latin typeface="Tahoma" panose="020B0604030504040204" pitchFamily="34" charset="0"/>
                <a:ea typeface="Tahoma" panose="020B0604030504040204" pitchFamily="34" charset="0"/>
                <a:cs typeface="Tahoma" panose="020B0604030504040204" pitchFamily="34" charset="0"/>
              </a:rPr>
              <a:t>By accepting the invitation a stranger was given access to their personal data</a:t>
            </a:r>
          </a:p>
        </p:txBody>
      </p:sp>
      <p:pic>
        <p:nvPicPr>
          <p:cNvPr id="22532" name="Content Placeholder 6" descr="freddi_frog.jpg"/>
          <p:cNvPicPr>
            <a:picLocks noGrp="1" noChangeAspect="1"/>
          </p:cNvPicPr>
          <p:nvPr>
            <p:ph sz="half" idx="2"/>
          </p:nvPr>
        </p:nvPicPr>
        <p:blipFill>
          <a:blip r:embed="rId3" cstate="print"/>
          <a:srcRect/>
          <a:stretch>
            <a:fillRect/>
          </a:stretch>
        </p:blipFill>
        <p:spPr>
          <a:xfrm>
            <a:off x="6365875" y="1600200"/>
            <a:ext cx="3651250" cy="4533900"/>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19336" y="87213"/>
            <a:ext cx="10515600" cy="1325563"/>
          </a:xfrm>
        </p:spPr>
        <p:txBody>
          <a:bodyPr>
            <a:normAutofit/>
          </a:bodyPr>
          <a:lstStyle/>
          <a:p>
            <a:r>
              <a:rPr lang="en-GB" dirty="0">
                <a:latin typeface="Tahoma" panose="020B0604030504040204" pitchFamily="34" charset="0"/>
                <a:ea typeface="Tahoma" panose="020B0604030504040204" pitchFamily="34" charset="0"/>
                <a:cs typeface="Tahoma" panose="020B0604030504040204" pitchFamily="34" charset="0"/>
              </a:rPr>
              <a:t>What </a:t>
            </a:r>
            <a:r>
              <a:rPr lang="en-GB" dirty="0" err="1">
                <a:latin typeface="Tahoma" panose="020B0604030504040204" pitchFamily="34" charset="0"/>
                <a:ea typeface="Tahoma" panose="020B0604030504040204" pitchFamily="34" charset="0"/>
                <a:cs typeface="Tahoma" panose="020B0604030504040204" pitchFamily="34" charset="0"/>
              </a:rPr>
              <a:t>Freddi</a:t>
            </a:r>
            <a:r>
              <a:rPr lang="en-GB" dirty="0">
                <a:latin typeface="Tahoma" panose="020B0604030504040204" pitchFamily="34" charset="0"/>
                <a:ea typeface="Tahoma" panose="020B0604030504040204" pitchFamily="34" charset="0"/>
                <a:cs typeface="Tahoma" panose="020B0604030504040204" pitchFamily="34" charset="0"/>
              </a:rPr>
              <a:t> found out</a:t>
            </a:r>
          </a:p>
        </p:txBody>
      </p:sp>
      <p:pic>
        <p:nvPicPr>
          <p:cNvPr id="23555" name="Content Placeholder 4" descr="facebook-freddi-big.jpg"/>
          <p:cNvPicPr>
            <a:picLocks noGrp="1" noChangeAspect="1"/>
          </p:cNvPicPr>
          <p:nvPr>
            <p:ph sz="half" idx="1"/>
          </p:nvPr>
        </p:nvPicPr>
        <p:blipFill>
          <a:blip r:embed="rId3" cstate="print"/>
          <a:stretch>
            <a:fillRect/>
          </a:stretch>
        </p:blipFill>
        <p:spPr>
          <a:xfrm>
            <a:off x="191344" y="1268760"/>
            <a:ext cx="5308796" cy="5184576"/>
          </a:xfrm>
        </p:spPr>
      </p:pic>
      <p:sp>
        <p:nvSpPr>
          <p:cNvPr id="23556" name="Content Placeholder 3"/>
          <p:cNvSpPr>
            <a:spLocks noGrp="1"/>
          </p:cNvSpPr>
          <p:nvPr>
            <p:ph sz="half" idx="2"/>
          </p:nvPr>
        </p:nvSpPr>
        <p:spPr>
          <a:xfrm>
            <a:off x="5807969" y="1299963"/>
            <a:ext cx="6048672" cy="5009357"/>
          </a:xfrm>
        </p:spPr>
        <p:txBody>
          <a:bodyPr>
            <a:normAutofit lnSpcReduction="10000"/>
          </a:bodyPr>
          <a:lstStyle/>
          <a:p>
            <a:r>
              <a:rPr lang="en-GB" dirty="0">
                <a:latin typeface="Tahoma" panose="020B0604030504040204" pitchFamily="34" charset="0"/>
                <a:ea typeface="Tahoma" panose="020B0604030504040204" pitchFamily="34" charset="0"/>
                <a:cs typeface="Tahoma" panose="020B0604030504040204" pitchFamily="34" charset="0"/>
              </a:rPr>
              <a:t>87 users responded, with 82 leaking personal information</a:t>
            </a:r>
          </a:p>
          <a:p>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sz="2800" dirty="0">
                <a:latin typeface="Tahoma" panose="020B0604030504040204" pitchFamily="34" charset="0"/>
                <a:ea typeface="Tahoma" panose="020B0604030504040204" pitchFamily="34" charset="0"/>
                <a:cs typeface="Tahoma" panose="020B0604030504040204" pitchFamily="34" charset="0"/>
              </a:rPr>
              <a:t>72% divulged one or more email address </a:t>
            </a:r>
          </a:p>
          <a:p>
            <a:pPr lvl="1"/>
            <a:r>
              <a:rPr lang="en-GB" sz="2800" dirty="0">
                <a:latin typeface="Tahoma" panose="020B0604030504040204" pitchFamily="34" charset="0"/>
                <a:ea typeface="Tahoma" panose="020B0604030504040204" pitchFamily="34" charset="0"/>
                <a:cs typeface="Tahoma" panose="020B0604030504040204" pitchFamily="34" charset="0"/>
              </a:rPr>
              <a:t>84% listed their full date of birth </a:t>
            </a:r>
          </a:p>
          <a:p>
            <a:pPr lvl="1"/>
            <a:r>
              <a:rPr lang="en-GB" sz="2800" dirty="0">
                <a:latin typeface="Tahoma" panose="020B0604030504040204" pitchFamily="34" charset="0"/>
                <a:ea typeface="Tahoma" panose="020B0604030504040204" pitchFamily="34" charset="0"/>
                <a:cs typeface="Tahoma" panose="020B0604030504040204" pitchFamily="34" charset="0"/>
              </a:rPr>
              <a:t>87% provided details about their education or workplace </a:t>
            </a:r>
          </a:p>
          <a:p>
            <a:pPr lvl="1"/>
            <a:r>
              <a:rPr lang="en-GB" sz="2800" dirty="0">
                <a:latin typeface="Tahoma" panose="020B0604030504040204" pitchFamily="34" charset="0"/>
                <a:ea typeface="Tahoma" panose="020B0604030504040204" pitchFamily="34" charset="0"/>
                <a:cs typeface="Tahoma" panose="020B0604030504040204" pitchFamily="34" charset="0"/>
              </a:rPr>
              <a:t>78% listed their current address or location </a:t>
            </a:r>
          </a:p>
          <a:p>
            <a:pPr lvl="1"/>
            <a:r>
              <a:rPr lang="en-GB" sz="2800" dirty="0">
                <a:latin typeface="Tahoma" panose="020B0604030504040204" pitchFamily="34" charset="0"/>
                <a:ea typeface="Tahoma" panose="020B0604030504040204" pitchFamily="34" charset="0"/>
                <a:cs typeface="Tahoma" panose="020B0604030504040204" pitchFamily="34" charset="0"/>
              </a:rPr>
              <a:t>23% listed their current phone </a:t>
            </a:r>
            <a:r>
              <a:rPr lang="en-GB" sz="2800" dirty="0" smtClean="0">
                <a:latin typeface="Tahoma" panose="020B0604030504040204" pitchFamily="34" charset="0"/>
                <a:ea typeface="Tahoma" panose="020B0604030504040204" pitchFamily="34" charset="0"/>
                <a:cs typeface="Tahoma" panose="020B0604030504040204" pitchFamily="34" charset="0"/>
              </a:rPr>
              <a:t>number</a:t>
            </a:r>
            <a:endParaRPr lang="en-GB" sz="28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endParaRPr lang="en-US">
              <a:latin typeface="Calibri" charset="0"/>
            </a:endParaRPr>
          </a:p>
        </p:txBody>
      </p:sp>
      <p:pic>
        <p:nvPicPr>
          <p:cNvPr id="2" name="Content Placeholder 1"/>
          <p:cNvPicPr>
            <a:picLocks noGrp="1" noChangeAspect="1"/>
          </p:cNvPicPr>
          <p:nvPr>
            <p:ph idx="1"/>
          </p:nvPr>
        </p:nvPicPr>
        <p:blipFill>
          <a:blip r:embed="rId2"/>
          <a:stretch>
            <a:fillRect/>
          </a:stretch>
        </p:blipFill>
        <p:spPr>
          <a:xfrm>
            <a:off x="1133103" y="116632"/>
            <a:ext cx="10075465" cy="6716976"/>
          </a:xfrm>
          <a:prstGeom prst="rect">
            <a:avLst/>
          </a:prstGeom>
        </p:spPr>
      </p:pic>
    </p:spTree>
    <p:extLst>
      <p:ext uri="{BB962C8B-B14F-4D97-AF65-F5344CB8AC3E}">
        <p14:creationId xmlns:p14="http://schemas.microsoft.com/office/powerpoint/2010/main" val="302020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Tahoma" panose="020B0604030504040204" pitchFamily="34" charset="0"/>
                <a:ea typeface="Tahoma" panose="020B0604030504040204" pitchFamily="34" charset="0"/>
                <a:cs typeface="Tahoma" panose="020B0604030504040204" pitchFamily="34" charset="0"/>
              </a:rPr>
              <a:t>Ethical </a:t>
            </a:r>
            <a:r>
              <a:rPr lang="en-GB" dirty="0">
                <a:latin typeface="Tahoma" panose="020B0604030504040204" pitchFamily="34" charset="0"/>
                <a:ea typeface="Tahoma" panose="020B0604030504040204" pitchFamily="34" charset="0"/>
                <a:cs typeface="Tahoma" panose="020B0604030504040204" pitchFamily="34" charset="0"/>
              </a:rPr>
              <a:t>principles</a:t>
            </a:r>
          </a:p>
        </p:txBody>
      </p:sp>
      <p:sp>
        <p:nvSpPr>
          <p:cNvPr id="3" name="Content Placeholder 2"/>
          <p:cNvSpPr>
            <a:spLocks noGrp="1"/>
          </p:cNvSpPr>
          <p:nvPr>
            <p:ph idx="1"/>
          </p:nvPr>
        </p:nvSpPr>
        <p:spPr/>
        <p:txBody>
          <a:bodyPr>
            <a:normAutofit/>
          </a:bodyPr>
          <a:lstStyle/>
          <a:p>
            <a:pPr marL="457200" indent="-457200"/>
            <a:r>
              <a:rPr lang="en-GB" dirty="0">
                <a:latin typeface="Tahoma" panose="020B0604030504040204" pitchFamily="34" charset="0"/>
                <a:ea typeface="Tahoma" panose="020B0604030504040204" pitchFamily="34" charset="0"/>
                <a:cs typeface="Tahoma" panose="020B0604030504040204" pitchFamily="34" charset="0"/>
              </a:rPr>
              <a:t>Where do our ethical principles come from &amp; what do they </a:t>
            </a:r>
            <a:r>
              <a:rPr lang="en-GB" dirty="0" smtClean="0">
                <a:latin typeface="Tahoma" panose="020B0604030504040204" pitchFamily="34" charset="0"/>
                <a:ea typeface="Tahoma" panose="020B0604030504040204" pitchFamily="34" charset="0"/>
                <a:cs typeface="Tahoma" panose="020B0604030504040204" pitchFamily="34" charset="0"/>
              </a:rPr>
              <a:t>mean? Are </a:t>
            </a:r>
            <a:r>
              <a:rPr lang="en-GB" dirty="0">
                <a:latin typeface="Tahoma" panose="020B0604030504040204" pitchFamily="34" charset="0"/>
                <a:ea typeface="Tahoma" panose="020B0604030504040204" pitchFamily="34" charset="0"/>
                <a:cs typeface="Tahoma" panose="020B0604030504040204" pitchFamily="34" charset="0"/>
              </a:rPr>
              <a:t>they merely social inventions? </a:t>
            </a:r>
          </a:p>
          <a:p>
            <a:pPr marL="457200" indent="-457200"/>
            <a:r>
              <a:rPr lang="en-GB" dirty="0">
                <a:latin typeface="Tahoma" panose="020B0604030504040204" pitchFamily="34" charset="0"/>
                <a:ea typeface="Tahoma" panose="020B0604030504040204" pitchFamily="34" charset="0"/>
                <a:cs typeface="Tahoma" panose="020B0604030504040204" pitchFamily="34" charset="0"/>
              </a:rPr>
              <a:t>To arrive at moral standards that regulate right &amp; wrong conduct</a:t>
            </a:r>
          </a:p>
          <a:p>
            <a:pPr marL="457200" indent="-457200"/>
            <a:r>
              <a:rPr lang="en-GB" dirty="0">
                <a:latin typeface="Tahoma" panose="020B0604030504040204" pitchFamily="34" charset="0"/>
                <a:ea typeface="Tahoma" panose="020B0604030504040204" pitchFamily="34" charset="0"/>
                <a:cs typeface="Tahoma" panose="020B0604030504040204" pitchFamily="34" charset="0"/>
              </a:rPr>
              <a:t>Examine specific controversial issues, such as </a:t>
            </a:r>
            <a:r>
              <a:rPr lang="en-GB" u="sng" dirty="0">
                <a:latin typeface="Tahoma" panose="020B0604030504040204" pitchFamily="34" charset="0"/>
                <a:ea typeface="Tahoma" panose="020B0604030504040204" pitchFamily="34" charset="0"/>
                <a:cs typeface="Tahoma" panose="020B0604030504040204" pitchFamily="34" charset="0"/>
              </a:rPr>
              <a:t>animal rights</a:t>
            </a:r>
            <a:r>
              <a:rPr lang="en-GB" dirty="0" smtClean="0">
                <a:latin typeface="Tahoma" panose="020B0604030504040204" pitchFamily="34" charset="0"/>
                <a:ea typeface="Tahoma" panose="020B0604030504040204" pitchFamily="34" charset="0"/>
                <a:cs typeface="Tahoma" panose="020B0604030504040204" pitchFamily="34" charset="0"/>
              </a:rPr>
              <a:t>,</a:t>
            </a:r>
          </a:p>
          <a:p>
            <a:pPr marL="450850" indent="0">
              <a:buNone/>
            </a:pPr>
            <a:r>
              <a:rPr lang="en-GB" u="sng" dirty="0" smtClean="0">
                <a:latin typeface="Tahoma" panose="020B0604030504040204" pitchFamily="34" charset="0"/>
                <a:ea typeface="Tahoma" panose="020B0604030504040204" pitchFamily="34" charset="0"/>
                <a:cs typeface="Tahoma" panose="020B0604030504040204" pitchFamily="34" charset="0"/>
              </a:rPr>
              <a:t>environmental </a:t>
            </a:r>
            <a:r>
              <a:rPr lang="en-GB" u="sng" dirty="0">
                <a:latin typeface="Tahoma" panose="020B0604030504040204" pitchFamily="34" charset="0"/>
                <a:ea typeface="Tahoma" panose="020B0604030504040204" pitchFamily="34" charset="0"/>
                <a:cs typeface="Tahoma" panose="020B0604030504040204" pitchFamily="34" charset="0"/>
              </a:rPr>
              <a:t>concerns</a:t>
            </a:r>
            <a:r>
              <a:rPr lang="en-GB" dirty="0">
                <a:latin typeface="Tahoma" panose="020B0604030504040204" pitchFamily="34" charset="0"/>
                <a:ea typeface="Tahoma" panose="020B0604030504040204" pitchFamily="34" charset="0"/>
                <a:cs typeface="Tahoma" panose="020B0604030504040204" pitchFamily="34" charset="0"/>
              </a:rPr>
              <a:t>, </a:t>
            </a:r>
            <a:r>
              <a:rPr lang="en-GB" u="sng" dirty="0" smtClean="0">
                <a:latin typeface="Tahoma" panose="020B0604030504040204" pitchFamily="34" charset="0"/>
                <a:ea typeface="Tahoma" panose="020B0604030504040204" pitchFamily="34" charset="0"/>
                <a:cs typeface="Tahoma" panose="020B0604030504040204" pitchFamily="34" charset="0"/>
              </a:rPr>
              <a:t>homosexuality/</a:t>
            </a:r>
            <a:r>
              <a:rPr lang="en-GB" u="sng" dirty="0" err="1" smtClean="0">
                <a:latin typeface="Tahoma" panose="020B0604030504040204" pitchFamily="34" charset="0"/>
                <a:ea typeface="Tahoma" panose="020B0604030504040204" pitchFamily="34" charset="0"/>
                <a:cs typeface="Tahoma" panose="020B0604030504040204" pitchFamily="34" charset="0"/>
              </a:rPr>
              <a:t>transexuality</a:t>
            </a:r>
            <a:r>
              <a:rPr lang="en-GB" dirty="0" smtClean="0">
                <a:latin typeface="Tahoma" panose="020B0604030504040204" pitchFamily="34" charset="0"/>
                <a:ea typeface="Tahoma" panose="020B0604030504040204" pitchFamily="34" charset="0"/>
                <a:cs typeface="Tahoma" panose="020B0604030504040204" pitchFamily="34" charset="0"/>
              </a:rPr>
              <a:t>, </a:t>
            </a:r>
            <a:r>
              <a:rPr lang="en-GB" u="sng" dirty="0">
                <a:latin typeface="Tahoma" panose="020B0604030504040204" pitchFamily="34" charset="0"/>
                <a:ea typeface="Tahoma" panose="020B0604030504040204" pitchFamily="34" charset="0"/>
                <a:cs typeface="Tahoma" panose="020B0604030504040204" pitchFamily="34" charset="0"/>
              </a:rPr>
              <a:t>capital punishment</a:t>
            </a:r>
            <a:r>
              <a:rPr lang="en-GB" dirty="0">
                <a:latin typeface="Tahoma" panose="020B0604030504040204" pitchFamily="34" charset="0"/>
                <a:ea typeface="Tahoma" panose="020B0604030504040204" pitchFamily="34" charset="0"/>
                <a:cs typeface="Tahoma" panose="020B0604030504040204" pitchFamily="34" charset="0"/>
              </a:rPr>
              <a:t>, </a:t>
            </a:r>
            <a:r>
              <a:rPr lang="en-GB" dirty="0" err="1" smtClean="0">
                <a:latin typeface="Tahoma" panose="020B0604030504040204" pitchFamily="34" charset="0"/>
                <a:ea typeface="Tahoma" panose="020B0604030504040204" pitchFamily="34" charset="0"/>
                <a:cs typeface="Tahoma" panose="020B0604030504040204" pitchFamily="34" charset="0"/>
              </a:rPr>
              <a:t>etc</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1801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endParaRPr lang="en-US">
              <a:latin typeface="Calibri" charset="0"/>
            </a:endParaRPr>
          </a:p>
        </p:txBody>
      </p:sp>
      <p:pic>
        <p:nvPicPr>
          <p:cNvPr id="3" name="Content Placeholder 2"/>
          <p:cNvPicPr>
            <a:picLocks noGrp="1" noChangeAspect="1"/>
          </p:cNvPicPr>
          <p:nvPr>
            <p:ph idx="1"/>
          </p:nvPr>
        </p:nvPicPr>
        <p:blipFill>
          <a:blip r:embed="rId2"/>
          <a:stretch>
            <a:fillRect/>
          </a:stretch>
        </p:blipFill>
        <p:spPr>
          <a:xfrm>
            <a:off x="919062" y="188640"/>
            <a:ext cx="10433522" cy="6584866"/>
          </a:xfrm>
          <a:prstGeom prst="rect">
            <a:avLst/>
          </a:prstGeom>
        </p:spPr>
      </p:pic>
    </p:spTree>
    <p:extLst>
      <p:ext uri="{BB962C8B-B14F-4D97-AF65-F5344CB8AC3E}">
        <p14:creationId xmlns:p14="http://schemas.microsoft.com/office/powerpoint/2010/main" val="14455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16904" y="44624"/>
            <a:ext cx="10515600" cy="1325563"/>
          </a:xfrm>
        </p:spPr>
        <p:txBody>
          <a:bodyPr>
            <a:normAutofit/>
          </a:bodyPr>
          <a:lstStyle/>
          <a:p>
            <a:pPr eaLnBrk="1" hangingPunct="1"/>
            <a:r>
              <a:rPr lang="en-GB" dirty="0">
                <a:latin typeface="Tahoma" panose="020B0604030504040204" pitchFamily="34" charset="0"/>
                <a:ea typeface="Tahoma" panose="020B0604030504040204" pitchFamily="34" charset="0"/>
                <a:cs typeface="Tahoma" panose="020B0604030504040204" pitchFamily="34" charset="0"/>
              </a:rPr>
              <a:t>Methodological approach</a:t>
            </a:r>
          </a:p>
        </p:txBody>
      </p:sp>
      <p:sp>
        <p:nvSpPr>
          <p:cNvPr id="32770" name="Content Placeholder 2"/>
          <p:cNvSpPr>
            <a:spLocks noGrp="1"/>
          </p:cNvSpPr>
          <p:nvPr>
            <p:ph idx="1"/>
          </p:nvPr>
        </p:nvSpPr>
        <p:spPr>
          <a:xfrm>
            <a:off x="214808" y="1401117"/>
            <a:ext cx="11353800" cy="5196235"/>
          </a:xfrm>
        </p:spPr>
        <p:txBody>
          <a:bodyPr>
            <a:normAutofit/>
          </a:bodyPr>
          <a:lstStyle/>
          <a:p>
            <a:r>
              <a:rPr lang="en-GB" dirty="0"/>
              <a:t>For each profile 100 friend requests were sent to people who “also” went to their school – 50 male, 50 female in each case</a:t>
            </a:r>
          </a:p>
          <a:p>
            <a:endParaRPr lang="en-GB" dirty="0"/>
          </a:p>
          <a:p>
            <a:r>
              <a:rPr lang="en-GB" dirty="0"/>
              <a:t>Jenny</a:t>
            </a:r>
          </a:p>
          <a:p>
            <a:pPr lvl="1"/>
            <a:r>
              <a:rPr lang="en-GB" sz="2800" dirty="0"/>
              <a:t>30 males accepted, 26 females accepted</a:t>
            </a:r>
          </a:p>
          <a:p>
            <a:pPr lvl="1"/>
            <a:r>
              <a:rPr lang="en-GB" sz="2800" dirty="0"/>
              <a:t>Jenny also received 29 </a:t>
            </a:r>
            <a:r>
              <a:rPr lang="en-GB" sz="2800" dirty="0" smtClean="0"/>
              <a:t>friend </a:t>
            </a:r>
            <a:r>
              <a:rPr lang="en-GB" sz="2800" dirty="0"/>
              <a:t>requests</a:t>
            </a:r>
          </a:p>
          <a:p>
            <a:endParaRPr lang="en-GB" dirty="0"/>
          </a:p>
          <a:p>
            <a:r>
              <a:rPr lang="en-GB" dirty="0"/>
              <a:t>Nathan</a:t>
            </a:r>
          </a:p>
          <a:p>
            <a:pPr lvl="1"/>
            <a:r>
              <a:rPr lang="en-GB" sz="2800" dirty="0"/>
              <a:t>7 males accepted, 8 females </a:t>
            </a:r>
            <a:r>
              <a:rPr lang="en-GB" sz="2800" dirty="0" smtClean="0"/>
              <a:t>accepted</a:t>
            </a:r>
            <a:endParaRPr lang="en-GB" sz="2800" dirty="0"/>
          </a:p>
        </p:txBody>
      </p:sp>
    </p:spTree>
    <p:extLst>
      <p:ext uri="{BB962C8B-B14F-4D97-AF65-F5344CB8AC3E}">
        <p14:creationId xmlns:p14="http://schemas.microsoft.com/office/powerpoint/2010/main" val="78417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C0-DFF0-3743-929D-9BD379DA27A5}"/>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Issues?</a:t>
            </a:r>
          </a:p>
        </p:txBody>
      </p:sp>
      <p:sp>
        <p:nvSpPr>
          <p:cNvPr id="3" name="Content Placeholder 2">
            <a:extLst>
              <a:ext uri="{FF2B5EF4-FFF2-40B4-BE49-F238E27FC236}">
                <a16:creationId xmlns:a16="http://schemas.microsoft.com/office/drawing/2014/main" id="{8C1FCEB0-4A70-924B-8B83-7B27196937A4}"/>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Did </a:t>
            </a:r>
            <a:r>
              <a:rPr lang="en-US" dirty="0" smtClean="0">
                <a:latin typeface="Tahoma" panose="020B0604030504040204" pitchFamily="34" charset="0"/>
                <a:ea typeface="Tahoma" panose="020B0604030504040204" pitchFamily="34" charset="0"/>
                <a:cs typeface="Tahoma" panose="020B0604030504040204" pitchFamily="34" charset="0"/>
              </a:rPr>
              <a:t>they </a:t>
            </a:r>
            <a:r>
              <a:rPr lang="en-US" dirty="0">
                <a:latin typeface="Tahoma" panose="020B0604030504040204" pitchFamily="34" charset="0"/>
                <a:ea typeface="Tahoma" panose="020B0604030504040204" pitchFamily="34" charset="0"/>
                <a:cs typeface="Tahoma" panose="020B0604030504040204" pitchFamily="34" charset="0"/>
              </a:rPr>
              <a:t>do wrong?</a:t>
            </a:r>
          </a:p>
        </p:txBody>
      </p:sp>
    </p:spTree>
    <p:extLst>
      <p:ext uri="{BB962C8B-B14F-4D97-AF65-F5344CB8AC3E}">
        <p14:creationId xmlns:p14="http://schemas.microsoft.com/office/powerpoint/2010/main" val="39077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The Future</a:t>
            </a:r>
          </a:p>
        </p:txBody>
      </p:sp>
      <p:sp>
        <p:nvSpPr>
          <p:cNvPr id="315395" name="Rectangle 3"/>
          <p:cNvSpPr>
            <a:spLocks noGrp="1" noChangeArrowheads="1"/>
          </p:cNvSpPr>
          <p:nvPr>
            <p:ph idx="1"/>
          </p:nvPr>
        </p:nvSpPr>
        <p:spPr/>
        <p:txBody>
          <a:bodyPr/>
          <a:lstStyle/>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Legislation is “forcing” ethical behaviour in the business world</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Changes to statute books will bring this to bear in the social world</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Maturing IT industry is placing far greater relevance of professionalism </a:t>
            </a:r>
            <a:r>
              <a:rPr lang="en-GB">
                <a:latin typeface="Tahoma" panose="020B0604030504040204" pitchFamily="34" charset="0"/>
                <a:ea typeface="Tahoma" panose="020B0604030504040204" pitchFamily="34" charset="0"/>
                <a:cs typeface="Tahoma" panose="020B0604030504040204" pitchFamily="34" charset="0"/>
              </a:rPr>
              <a:t>and </a:t>
            </a:r>
            <a:r>
              <a:rPr lang="en-GB" smtClean="0">
                <a:latin typeface="Tahoma" panose="020B0604030504040204" pitchFamily="34" charset="0"/>
                <a:ea typeface="Tahoma" panose="020B0604030504040204" pitchFamily="34" charset="0"/>
                <a:cs typeface="Tahoma" panose="020B0604030504040204" pitchFamily="34" charset="0"/>
              </a:rPr>
              <a:t>ethical </a:t>
            </a:r>
            <a:r>
              <a:rPr lang="en-GB" dirty="0">
                <a:latin typeface="Tahoma" panose="020B0604030504040204" pitchFamily="34" charset="0"/>
                <a:ea typeface="Tahoma" panose="020B0604030504040204" pitchFamily="34" charset="0"/>
                <a:cs typeface="Tahoma" panose="020B0604030504040204" pitchFamily="34" charset="0"/>
              </a:rPr>
              <a:t>responsibility</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Business has to react and show due diligence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a:t>
            </a:r>
            <a:r>
              <a:rPr lang="en-US" dirty="0" smtClean="0"/>
              <a:t>Customer</a:t>
            </a:r>
            <a:endParaRPr lang="en-GB" dirty="0"/>
          </a:p>
        </p:txBody>
      </p:sp>
      <p:sp>
        <p:nvSpPr>
          <p:cNvPr id="3" name="Content Placeholder 2"/>
          <p:cNvSpPr>
            <a:spLocks noGrp="1"/>
          </p:cNvSpPr>
          <p:nvPr>
            <p:ph idx="1"/>
          </p:nvPr>
        </p:nvSpPr>
        <p:spPr/>
        <p:txBody>
          <a:bodyPr/>
          <a:lstStyle/>
          <a:p>
            <a:r>
              <a:rPr lang="en-US" dirty="0"/>
              <a:t>Need to consider </a:t>
            </a:r>
            <a:r>
              <a:rPr lang="en-US" dirty="0" smtClean="0"/>
              <a:t>GDPR -  </a:t>
            </a:r>
            <a:r>
              <a:rPr lang="en-US" dirty="0"/>
              <a:t>People need the right to be forgotten.</a:t>
            </a:r>
          </a:p>
          <a:p>
            <a:r>
              <a:rPr lang="en-US" dirty="0"/>
              <a:t>How might we handle this?</a:t>
            </a:r>
          </a:p>
          <a:p>
            <a:endParaRPr lang="en-GB" dirty="0"/>
          </a:p>
        </p:txBody>
      </p:sp>
    </p:spTree>
    <p:extLst>
      <p:ext uri="{BB962C8B-B14F-4D97-AF65-F5344CB8AC3E}">
        <p14:creationId xmlns:p14="http://schemas.microsoft.com/office/powerpoint/2010/main" val="6346268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646" b="10866"/>
          <a:stretch/>
        </p:blipFill>
        <p:spPr>
          <a:xfrm>
            <a:off x="2495601" y="44624"/>
            <a:ext cx="6336704" cy="4896544"/>
          </a:xfrm>
          <a:prstGeom prst="rect">
            <a:avLst/>
          </a:prstGeom>
        </p:spPr>
      </p:pic>
      <p:sp>
        <p:nvSpPr>
          <p:cNvPr id="2" name="Rectangle 1"/>
          <p:cNvSpPr/>
          <p:nvPr/>
        </p:nvSpPr>
        <p:spPr>
          <a:xfrm>
            <a:off x="1631504" y="4969744"/>
            <a:ext cx="8928992" cy="1877437"/>
          </a:xfrm>
          <a:prstGeom prst="rect">
            <a:avLst/>
          </a:prstGeom>
        </p:spPr>
        <p:txBody>
          <a:bodyPr wrap="square">
            <a:spAutoFit/>
          </a:bodyPr>
          <a:lstStyle/>
          <a:p>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Computer security </a:t>
            </a:r>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companies </a:t>
            </a:r>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accused of "massively" exaggerating </a:t>
            </a:r>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abilities </a:t>
            </a:r>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of malicious hackers</a:t>
            </a:r>
            <a:r>
              <a:rPr lang="en-GB" sz="2400" b="1" dirty="0">
                <a:solidFill>
                  <a:srgbClr val="404040"/>
                </a:solidFill>
                <a:latin typeface="Tahoma" panose="020B0604030504040204" pitchFamily="34" charset="0"/>
                <a:ea typeface="Tahoma" panose="020B0604030504040204" pitchFamily="34" charset="0"/>
                <a:cs typeface="Tahoma" panose="020B0604030504040204" pitchFamily="34" charset="0"/>
              </a:rPr>
              <a:t>.</a:t>
            </a:r>
            <a:endParaRPr lang="en-GB" sz="2400" dirty="0">
              <a:solidFill>
                <a:srgbClr val="404040"/>
              </a:solidFill>
              <a:latin typeface="Tahoma" panose="020B0604030504040204" pitchFamily="34" charset="0"/>
              <a:ea typeface="Tahoma" panose="020B0604030504040204" pitchFamily="34" charset="0"/>
              <a:cs typeface="Tahoma" panose="020B0604030504040204" pitchFamily="34" charset="0"/>
            </a:endParaRPr>
          </a:p>
          <a:p>
            <a:r>
              <a:rPr lang="en-GB" sz="2400" dirty="0">
                <a:solidFill>
                  <a:srgbClr val="404040"/>
                </a:solidFill>
                <a:latin typeface="Tahoma" panose="020B0604030504040204" pitchFamily="34" charset="0"/>
                <a:ea typeface="Tahoma" panose="020B0604030504040204" pitchFamily="34" charset="0"/>
                <a:cs typeface="Tahoma" panose="020B0604030504040204" pitchFamily="34" charset="0"/>
              </a:rPr>
              <a:t>Firms </a:t>
            </a:r>
            <a:r>
              <a:rPr lang="en-GB" sz="2400" dirty="0">
                <a:solidFill>
                  <a:srgbClr val="404040"/>
                </a:solidFill>
                <a:latin typeface="Tahoma" panose="020B0604030504040204" pitchFamily="34" charset="0"/>
                <a:ea typeface="Tahoma" panose="020B0604030504040204" pitchFamily="34" charset="0"/>
                <a:cs typeface="Tahoma" panose="020B0604030504040204" pitchFamily="34" charset="0"/>
              </a:rPr>
              <a:t>played up hackers' abilities to help them sell security hardware &amp;</a:t>
            </a:r>
            <a:r>
              <a:rPr lang="en-GB" sz="2400" dirty="0">
                <a:solidFill>
                  <a:srgbClr val="404040"/>
                </a:solidFill>
                <a:latin typeface="Tahoma" panose="020B0604030504040204" pitchFamily="34" charset="0"/>
                <a:ea typeface="Tahoma" panose="020B0604030504040204" pitchFamily="34" charset="0"/>
                <a:cs typeface="Tahoma" panose="020B0604030504040204" pitchFamily="34" charset="0"/>
              </a:rPr>
              <a:t> services</a:t>
            </a:r>
            <a:endParaRPr lang="en-GB" sz="2400" dirty="0">
              <a:solidFill>
                <a:srgbClr val="404040"/>
              </a:solidFill>
              <a:latin typeface="Tahoma" panose="020B0604030504040204" pitchFamily="34" charset="0"/>
              <a:ea typeface="Tahoma" panose="020B0604030504040204" pitchFamily="34" charset="0"/>
              <a:cs typeface="Tahoma" panose="020B0604030504040204" pitchFamily="34" charset="0"/>
            </a:endParaRPr>
          </a:p>
          <a:p>
            <a:pPr algn="r"/>
            <a:r>
              <a:rPr lang="en-GB" sz="2000" dirty="0">
                <a:solidFill>
                  <a:srgbClr val="404040"/>
                </a:solidFill>
                <a:latin typeface="Tahoma" panose="020B0604030504040204" pitchFamily="34" charset="0"/>
                <a:ea typeface="Tahoma" panose="020B0604030504040204" pitchFamily="34" charset="0"/>
                <a:cs typeface="Tahoma" panose="020B0604030504040204" pitchFamily="34" charset="0"/>
              </a:rPr>
              <a:t>Dr </a:t>
            </a:r>
            <a:r>
              <a:rPr lang="en-GB" sz="2000" dirty="0">
                <a:solidFill>
                  <a:srgbClr val="404040"/>
                </a:solidFill>
                <a:latin typeface="Tahoma" panose="020B0604030504040204" pitchFamily="34" charset="0"/>
                <a:ea typeface="Tahoma" panose="020B0604030504040204" pitchFamily="34" charset="0"/>
                <a:cs typeface="Tahoma" panose="020B0604030504040204" pitchFamily="34" charset="0"/>
              </a:rPr>
              <a:t>Ian Levy, technical director of the UK's National Cyber Security </a:t>
            </a:r>
            <a:r>
              <a:rPr lang="en-GB" sz="2000" dirty="0">
                <a:solidFill>
                  <a:srgbClr val="404040"/>
                </a:solidFill>
                <a:latin typeface="Tahoma" panose="020B0604030504040204" pitchFamily="34" charset="0"/>
                <a:ea typeface="Tahoma" panose="020B0604030504040204" pitchFamily="34" charset="0"/>
                <a:cs typeface="Tahoma" panose="020B0604030504040204" pitchFamily="34" charset="0"/>
              </a:rPr>
              <a:t>Centre</a:t>
            </a:r>
            <a:endParaRPr lang="en-GB" sz="2000" dirty="0">
              <a:solidFill>
                <a:srgbClr val="40404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0210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a:t>
            </a:r>
            <a:endParaRPr lang="en-GB" dirty="0"/>
          </a:p>
        </p:txBody>
      </p:sp>
      <p:sp>
        <p:nvSpPr>
          <p:cNvPr id="3" name="Content Placeholder 2"/>
          <p:cNvSpPr>
            <a:spLocks noGrp="1"/>
          </p:cNvSpPr>
          <p:nvPr>
            <p:ph idx="1"/>
          </p:nvPr>
        </p:nvSpPr>
        <p:spPr/>
        <p:txBody>
          <a:bodyPr>
            <a:normAutofit lnSpcReduction="10000"/>
          </a:bodyPr>
          <a:lstStyle/>
          <a:p>
            <a:r>
              <a:rPr lang="en-US" b="1" dirty="0">
                <a:latin typeface="Tahoma" panose="020B0604030504040204" pitchFamily="34" charset="0"/>
                <a:ea typeface="Tahoma" panose="020B0604030504040204" pitchFamily="34" charset="0"/>
                <a:cs typeface="Tahoma" panose="020B0604030504040204" pitchFamily="34" charset="0"/>
              </a:rPr>
              <a:t>Decisions in the IT </a:t>
            </a:r>
            <a:r>
              <a:rPr lang="en-US" b="1" dirty="0" smtClean="0">
                <a:latin typeface="Tahoma" panose="020B0604030504040204" pitchFamily="34" charset="0"/>
                <a:ea typeface="Tahoma" panose="020B0604030504040204" pitchFamily="34" charset="0"/>
                <a:cs typeface="Tahoma" panose="020B0604030504040204" pitchFamily="34" charset="0"/>
              </a:rPr>
              <a:t>World</a:t>
            </a:r>
          </a:p>
          <a:p>
            <a:pPr lvl="1"/>
            <a:r>
              <a:rPr lang="en-GB" dirty="0" smtClean="0">
                <a:latin typeface="Tahoma" panose="020B0604030504040204" pitchFamily="34" charset="0"/>
                <a:ea typeface="Tahoma" panose="020B0604030504040204" pitchFamily="34" charset="0"/>
                <a:cs typeface="Tahoma" panose="020B0604030504040204" pitchFamily="34" charset="0"/>
              </a:rPr>
              <a:t>When </a:t>
            </a:r>
            <a:r>
              <a:rPr lang="en-GB" dirty="0">
                <a:latin typeface="Tahoma" panose="020B0604030504040204" pitchFamily="34" charset="0"/>
                <a:ea typeface="Tahoma" panose="020B0604030504040204" pitchFamily="34" charset="0"/>
                <a:cs typeface="Tahoma" panose="020B0604030504040204" pitchFamily="34" charset="0"/>
              </a:rPr>
              <a:t>to introduce new technology &amp; when to </a:t>
            </a:r>
            <a:r>
              <a:rPr lang="en-GB" dirty="0" smtClean="0">
                <a:latin typeface="Tahoma" panose="020B0604030504040204" pitchFamily="34" charset="0"/>
                <a:ea typeface="Tahoma" panose="020B0604030504040204" pitchFamily="34" charset="0"/>
                <a:cs typeface="Tahoma" panose="020B0604030504040204" pitchFamily="34" charset="0"/>
              </a:rPr>
              <a:t>upgrade</a:t>
            </a:r>
          </a:p>
          <a:p>
            <a:pPr lvl="1"/>
            <a:r>
              <a:rPr lang="en-GB" dirty="0" smtClean="0">
                <a:latin typeface="Tahoma" panose="020B0604030504040204" pitchFamily="34" charset="0"/>
                <a:ea typeface="Tahoma" panose="020B0604030504040204" pitchFamily="34" charset="0"/>
                <a:cs typeface="Tahoma" panose="020B0604030504040204" pitchFamily="34" charset="0"/>
              </a:rPr>
              <a:t>How do businesses evaluate new technology?</a:t>
            </a:r>
          </a:p>
          <a:p>
            <a:r>
              <a:rPr lang="en-GB" dirty="0"/>
              <a:t>Fake News</a:t>
            </a:r>
            <a:r>
              <a:rPr lang="en-GB" dirty="0" smtClean="0"/>
              <a:t>!</a:t>
            </a:r>
          </a:p>
          <a:p>
            <a:r>
              <a:rPr lang="en-GB" dirty="0" smtClean="0">
                <a:latin typeface="Tahoma" panose="020B0604030504040204" pitchFamily="34" charset="0"/>
                <a:ea typeface="Tahoma" panose="020B0604030504040204" pitchFamily="34" charset="0"/>
                <a:cs typeface="Tahoma" panose="020B0604030504040204" pitchFamily="34" charset="0"/>
              </a:rPr>
              <a:t>What online data does business hold on us &amp; what do they do with it?</a:t>
            </a:r>
          </a:p>
          <a:p>
            <a:r>
              <a:rPr lang="en-GB" dirty="0" smtClean="0">
                <a:latin typeface="Tahoma" panose="020B0604030504040204" pitchFamily="34" charset="0"/>
                <a:ea typeface="Tahoma" panose="020B0604030504040204" pitchFamily="34" charset="0"/>
                <a:cs typeface="Tahoma" panose="020B0604030504040204" pitchFamily="34" charset="0"/>
              </a:rPr>
              <a:t>What you put on the internet/social media could get you sacked or sent to prison</a:t>
            </a:r>
          </a:p>
          <a:p>
            <a:r>
              <a:rPr lang="en-GB" dirty="0" smtClean="0">
                <a:latin typeface="Tahoma" panose="020B0604030504040204" pitchFamily="34" charset="0"/>
                <a:ea typeface="Tahoma" panose="020B0604030504040204" pitchFamily="34" charset="0"/>
                <a:cs typeface="Tahoma" panose="020B0604030504040204" pitchFamily="34" charset="0"/>
              </a:rPr>
              <a:t>Safety critical systems – should they rely on only one IT system?</a:t>
            </a:r>
          </a:p>
        </p:txBody>
      </p:sp>
    </p:spTree>
    <p:extLst>
      <p:ext uri="{BB962C8B-B14F-4D97-AF65-F5344CB8AC3E}">
        <p14:creationId xmlns:p14="http://schemas.microsoft.com/office/powerpoint/2010/main" val="121656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IT in the news?</a:t>
            </a:r>
            <a:endParaRPr lang="en-GB"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296841" y="2226470"/>
            <a:ext cx="5756672" cy="3686807"/>
          </a:xfrm>
        </p:spPr>
        <p:txBody>
          <a:bodyPr>
            <a:noAutofit/>
          </a:bodyPr>
          <a:lstStyle/>
          <a:p>
            <a:pPr marL="271463" indent="-271463"/>
            <a:r>
              <a:rPr lang="en-GB" sz="2100" dirty="0">
                <a:latin typeface="Tahoma" panose="020B0604030504040204" pitchFamily="34" charset="0"/>
                <a:ea typeface="Tahoma" panose="020B0604030504040204" pitchFamily="34" charset="0"/>
                <a:cs typeface="Tahoma" panose="020B0604030504040204" pitchFamily="34" charset="0"/>
              </a:rPr>
              <a:t>AI &amp; Automation</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Airplanes falling out of sky!</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5G – digital security</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High Street shops vs online shopping</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Post Office accounting system</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Facebook security settings</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Social Media e.g. Twitter in business</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Benefits/Tax online</a:t>
            </a:r>
          </a:p>
          <a:p>
            <a:pPr marL="271463" indent="-271463">
              <a:tabLst>
                <a:tab pos="271463" algn="l"/>
              </a:tabLst>
            </a:pPr>
            <a:r>
              <a:rPr lang="en-GB" sz="2100" dirty="0">
                <a:latin typeface="Tahoma" panose="020B0604030504040204" pitchFamily="34" charset="0"/>
                <a:ea typeface="Tahoma" panose="020B0604030504040204" pitchFamily="34" charset="0"/>
                <a:cs typeface="Tahoma" panose="020B0604030504040204" pitchFamily="34" charset="0"/>
              </a:rPr>
              <a:t>Facial recognition software</a:t>
            </a:r>
          </a:p>
        </p:txBody>
      </p:sp>
    </p:spTree>
    <p:extLst>
      <p:ext uri="{BB962C8B-B14F-4D97-AF65-F5344CB8AC3E}">
        <p14:creationId xmlns:p14="http://schemas.microsoft.com/office/powerpoint/2010/main" val="14249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400" dirty="0">
                <a:latin typeface="Tahoma" panose="020B0604030504040204" pitchFamily="34" charset="0"/>
                <a:ea typeface="Tahoma" panose="020B0604030504040204" pitchFamily="34" charset="0"/>
                <a:cs typeface="Tahoma" panose="020B0604030504040204" pitchFamily="34" charset="0"/>
              </a:rPr>
              <a:t>Our Data and IT Law</a:t>
            </a:r>
            <a:endParaRPr lang="en-GB" dirty="0"/>
          </a:p>
        </p:txBody>
      </p:sp>
      <p:sp>
        <p:nvSpPr>
          <p:cNvPr id="3" name="Content Placeholder 2"/>
          <p:cNvSpPr>
            <a:spLocks noGrp="1"/>
          </p:cNvSpPr>
          <p:nvPr>
            <p:ph idx="1"/>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Your Information </a:t>
            </a:r>
            <a:r>
              <a:rPr lang="en-GB" dirty="0">
                <a:latin typeface="Tahoma" panose="020B0604030504040204" pitchFamily="34" charset="0"/>
                <a:ea typeface="Tahoma" panose="020B0604030504040204" pitchFamily="34" charset="0"/>
                <a:cs typeface="Tahoma" panose="020B0604030504040204" pitchFamily="34" charset="0"/>
              </a:rPr>
              <a:t>Footprint &amp; privacy</a:t>
            </a:r>
          </a:p>
          <a:p>
            <a:r>
              <a:rPr lang="en-GB" altLang="en-US" dirty="0">
                <a:latin typeface="Tahoma" panose="020B0604030504040204" pitchFamily="34" charset="0"/>
                <a:ea typeface="Tahoma" panose="020B0604030504040204" pitchFamily="34" charset="0"/>
                <a:cs typeface="Tahoma" panose="020B0604030504040204" pitchFamily="34" charset="0"/>
              </a:rPr>
              <a:t>As </a:t>
            </a:r>
            <a:r>
              <a:rPr lang="en-GB" altLang="en-US" dirty="0">
                <a:latin typeface="Tahoma" panose="020B0604030504040204" pitchFamily="34" charset="0"/>
                <a:ea typeface="Tahoma" panose="020B0604030504040204" pitchFamily="34" charset="0"/>
                <a:cs typeface="Tahoma" panose="020B0604030504040204" pitchFamily="34" charset="0"/>
              </a:rPr>
              <a:t>IT develops &amp;</a:t>
            </a:r>
            <a:r>
              <a:rPr lang="en-GB" altLang="en-US" dirty="0">
                <a:latin typeface="Tahoma" panose="020B0604030504040204" pitchFamily="34" charset="0"/>
                <a:ea typeface="Tahoma" panose="020B0604030504040204" pitchFamily="34" charset="0"/>
                <a:cs typeface="Tahoma" panose="020B0604030504040204" pitchFamily="34" charset="0"/>
              </a:rPr>
              <a:t> </a:t>
            </a:r>
            <a:r>
              <a:rPr lang="en-GB" altLang="en-US" dirty="0">
                <a:latin typeface="Tahoma" panose="020B0604030504040204" pitchFamily="34" charset="0"/>
                <a:ea typeface="Tahoma" panose="020B0604030504040204" pitchFamily="34" charset="0"/>
                <a:cs typeface="Tahoma" panose="020B0604030504040204" pitchFamily="34" charset="0"/>
              </a:rPr>
              <a:t>changes the law tries to change but </a:t>
            </a:r>
            <a:r>
              <a:rPr lang="en-GB" altLang="en-US" dirty="0">
                <a:latin typeface="Tahoma" panose="020B0604030504040204" pitchFamily="34" charset="0"/>
                <a:ea typeface="Tahoma" panose="020B0604030504040204" pitchFamily="34" charset="0"/>
                <a:cs typeface="Tahoma" panose="020B0604030504040204" pitchFamily="34" charset="0"/>
              </a:rPr>
              <a:t>can </a:t>
            </a:r>
            <a:r>
              <a:rPr lang="en-GB" altLang="en-US" dirty="0">
                <a:latin typeface="Tahoma" panose="020B0604030504040204" pitchFamily="34" charset="0"/>
                <a:ea typeface="Tahoma" panose="020B0604030504040204" pitchFamily="34" charset="0"/>
                <a:cs typeface="Tahoma" panose="020B0604030504040204" pitchFamily="34" charset="0"/>
              </a:rPr>
              <a:t>be slightly </a:t>
            </a:r>
            <a:r>
              <a:rPr lang="en-GB" altLang="en-US" dirty="0">
                <a:latin typeface="Tahoma" panose="020B0604030504040204" pitchFamily="34" charset="0"/>
                <a:ea typeface="Tahoma" panose="020B0604030504040204" pitchFamily="34" charset="0"/>
                <a:cs typeface="Tahoma" panose="020B0604030504040204" pitchFamily="34" charset="0"/>
              </a:rPr>
              <a:t>out-of-step</a:t>
            </a:r>
          </a:p>
          <a:p>
            <a:r>
              <a:rPr lang="en-GB" altLang="en-US" dirty="0">
                <a:latin typeface="Tahoma" panose="020B0604030504040204" pitchFamily="34" charset="0"/>
                <a:ea typeface="Tahoma" panose="020B0604030504040204" pitchFamily="34" charset="0"/>
                <a:cs typeface="Tahoma" panose="020B0604030504040204" pitchFamily="34" charset="0"/>
              </a:rPr>
              <a:t>DPA &amp; GDPR</a:t>
            </a:r>
            <a:endParaRPr lang="en-GB" alt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Requirement for increased accountability &amp;</a:t>
            </a:r>
            <a:r>
              <a:rPr lang="en-US" dirty="0" smtClean="0">
                <a:latin typeface="Tahoma" panose="020B0604030504040204" pitchFamily="34" charset="0"/>
                <a:ea typeface="Tahoma" panose="020B0604030504040204" pitchFamily="34" charset="0"/>
                <a:cs typeface="Tahoma" panose="020B0604030504040204" pitchFamily="34" charset="0"/>
              </a:rPr>
              <a:t> documentation by business</a:t>
            </a:r>
          </a:p>
          <a:p>
            <a:r>
              <a:rPr lang="en-GB" dirty="0">
                <a:latin typeface="Tahoma" panose="020B0604030504040204" pitchFamily="34" charset="0"/>
                <a:ea typeface="Tahoma" panose="020B0604030504040204" pitchFamily="34" charset="0"/>
                <a:cs typeface="Tahoma" panose="020B0604030504040204" pitchFamily="34" charset="0"/>
              </a:rPr>
              <a:t>Equality Act 2010</a:t>
            </a:r>
          </a:p>
          <a:p>
            <a:pPr marL="457200" lvl="1" indent="0">
              <a:buNone/>
            </a:pPr>
            <a:r>
              <a:rPr lang="en-GB" sz="2800" dirty="0">
                <a:latin typeface="Tahoma" panose="020B0604030504040204" pitchFamily="34" charset="0"/>
                <a:ea typeface="Tahoma" panose="020B0604030504040204" pitchFamily="34" charset="0"/>
                <a:cs typeface="Tahoma" panose="020B0604030504040204" pitchFamily="34" charset="0"/>
              </a:rPr>
              <a:t>plus ’web accessibility’ regulations </a:t>
            </a:r>
            <a:r>
              <a:rPr lang="en-GB" sz="2800" dirty="0">
                <a:latin typeface="Tahoma" panose="020B0604030504040204" pitchFamily="34" charset="0"/>
                <a:ea typeface="Tahoma" panose="020B0604030504040204" pitchFamily="34" charset="0"/>
                <a:cs typeface="Tahoma" panose="020B0604030504040204" pitchFamily="34" charset="0"/>
              </a:rPr>
              <a:t>2018</a:t>
            </a:r>
          </a:p>
          <a:p>
            <a:pPr marL="433387" indent="-342900"/>
            <a:r>
              <a:rPr lang="en-GB" dirty="0" smtClean="0">
                <a:latin typeface="Tahoma" panose="020B0604030504040204" pitchFamily="34" charset="0"/>
                <a:ea typeface="Tahoma" panose="020B0604030504040204" pitchFamily="34" charset="0"/>
                <a:cs typeface="Tahoma" panose="020B0604030504040204" pitchFamily="34" charset="0"/>
              </a:rPr>
              <a:t>Social media use</a:t>
            </a:r>
            <a:endParaRPr lang="en-GB" dirty="0"/>
          </a:p>
        </p:txBody>
      </p:sp>
    </p:spTree>
    <p:extLst>
      <p:ext uri="{BB962C8B-B14F-4D97-AF65-F5344CB8AC3E}">
        <p14:creationId xmlns:p14="http://schemas.microsoft.com/office/powerpoint/2010/main" val="1916246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The Future</a:t>
            </a:r>
          </a:p>
        </p:txBody>
      </p:sp>
      <p:sp>
        <p:nvSpPr>
          <p:cNvPr id="315395" name="Rectangle 3"/>
          <p:cNvSpPr>
            <a:spLocks noGrp="1" noChangeArrowheads="1"/>
          </p:cNvSpPr>
          <p:nvPr>
            <p:ph idx="1"/>
          </p:nvPr>
        </p:nvSpPr>
        <p:spPr/>
        <p:txBody>
          <a:bodyPr/>
          <a:lstStyle/>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Legislation is “forcing” ethical behaviour in the business world</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Changes to statute books will bring this to bear in the social world</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Maturing IT industry is placing far greater relevance of professionalism &amp;</a:t>
            </a:r>
            <a:r>
              <a:rPr lang="en-GB" dirty="0" smtClean="0">
                <a:latin typeface="Tahoma" panose="020B0604030504040204" pitchFamily="34" charset="0"/>
                <a:ea typeface="Tahoma" panose="020B0604030504040204" pitchFamily="34" charset="0"/>
                <a:cs typeface="Tahoma" panose="020B0604030504040204" pitchFamily="34" charset="0"/>
              </a:rPr>
              <a:t> ethical </a:t>
            </a:r>
            <a:r>
              <a:rPr lang="en-GB" dirty="0">
                <a:latin typeface="Tahoma" panose="020B0604030504040204" pitchFamily="34" charset="0"/>
                <a:ea typeface="Tahoma" panose="020B0604030504040204" pitchFamily="34" charset="0"/>
                <a:cs typeface="Tahoma" panose="020B0604030504040204" pitchFamily="34" charset="0"/>
              </a:rPr>
              <a:t>responsibility</a:t>
            </a:r>
          </a:p>
          <a:p>
            <a:pPr>
              <a:lnSpc>
                <a:spcPct val="90000"/>
              </a:lnSpc>
            </a:pPr>
            <a:r>
              <a:rPr lang="en-GB" dirty="0">
                <a:latin typeface="Tahoma" panose="020B0604030504040204" pitchFamily="34" charset="0"/>
                <a:ea typeface="Tahoma" panose="020B0604030504040204" pitchFamily="34" charset="0"/>
                <a:cs typeface="Tahoma" panose="020B0604030504040204" pitchFamily="34" charset="0"/>
              </a:rPr>
              <a:t>Business has to react &amp;</a:t>
            </a:r>
            <a:r>
              <a:rPr lang="en-GB" dirty="0" smtClean="0">
                <a:latin typeface="Tahoma" panose="020B0604030504040204" pitchFamily="34" charset="0"/>
                <a:ea typeface="Tahoma" panose="020B0604030504040204" pitchFamily="34" charset="0"/>
                <a:cs typeface="Tahoma" panose="020B0604030504040204" pitchFamily="34" charset="0"/>
              </a:rPr>
              <a:t> </a:t>
            </a:r>
            <a:r>
              <a:rPr lang="en-GB" dirty="0">
                <a:latin typeface="Tahoma" panose="020B0604030504040204" pitchFamily="34" charset="0"/>
                <a:ea typeface="Tahoma" panose="020B0604030504040204" pitchFamily="34" charset="0"/>
                <a:cs typeface="Tahoma" panose="020B0604030504040204" pitchFamily="34" charset="0"/>
              </a:rPr>
              <a:t>show due diligence</a:t>
            </a:r>
          </a:p>
        </p:txBody>
      </p:sp>
    </p:spTree>
    <p:extLst>
      <p:ext uri="{BB962C8B-B14F-4D97-AF65-F5344CB8AC3E}">
        <p14:creationId xmlns:p14="http://schemas.microsoft.com/office/powerpoint/2010/main" val="329590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itchFamily="34"/>
                <a:cs typeface="Arial" pitchFamily="34"/>
              </a:rPr>
              <a:t>What do we mean by Ethics in the context of </a:t>
            </a:r>
            <a:r>
              <a:rPr lang="en-US" dirty="0" smtClean="0">
                <a:latin typeface="Arial" pitchFamily="34"/>
                <a:cs typeface="Arial" pitchFamily="34"/>
              </a:rPr>
              <a:t>IT</a:t>
            </a:r>
            <a:r>
              <a:rPr lang="en-US" dirty="0">
                <a:latin typeface="Arial" pitchFamily="34"/>
                <a:cs typeface="Arial" pitchFamily="34"/>
              </a:rPr>
              <a:t>?</a:t>
            </a:r>
            <a:endParaRPr lang="en-GB" dirty="0"/>
          </a:p>
        </p:txBody>
      </p:sp>
      <p:sp>
        <p:nvSpPr>
          <p:cNvPr id="3" name="Content Placeholder 2"/>
          <p:cNvSpPr>
            <a:spLocks noGrp="1"/>
          </p:cNvSpPr>
          <p:nvPr>
            <p:ph idx="1"/>
          </p:nvPr>
        </p:nvSpPr>
        <p:spPr>
          <a:xfrm>
            <a:off x="1981200" y="1600200"/>
            <a:ext cx="8229600" cy="4997152"/>
          </a:xfrm>
        </p:spPr>
        <p:txBody>
          <a:bodyPr>
            <a:normAutofit/>
          </a:bodyPr>
          <a:lstStyle/>
          <a:p>
            <a:pPr lvl="0"/>
            <a:r>
              <a:rPr lang="en-GB" sz="2400" dirty="0">
                <a:latin typeface="Arial"/>
                <a:cs typeface="Arial"/>
              </a:rPr>
              <a:t>At the first level, a minimal </a:t>
            </a:r>
            <a:r>
              <a:rPr lang="en-GB" sz="2400" dirty="0">
                <a:latin typeface="Arial"/>
                <a:cs typeface="Arial"/>
              </a:rPr>
              <a:t>morality?</a:t>
            </a:r>
          </a:p>
          <a:p>
            <a:pPr marL="457200" lvl="1" indent="0">
              <a:buNone/>
            </a:pPr>
            <a:r>
              <a:rPr lang="en-GB" dirty="0">
                <a:latin typeface="Arial"/>
                <a:cs typeface="Arial"/>
              </a:rPr>
              <a:t>Set </a:t>
            </a:r>
            <a:r>
              <a:rPr lang="en-GB" dirty="0">
                <a:latin typeface="Arial"/>
                <a:cs typeface="Arial"/>
              </a:rPr>
              <a:t>of </a:t>
            </a:r>
            <a:r>
              <a:rPr lang="en-GB" dirty="0">
                <a:latin typeface="Arial"/>
                <a:cs typeface="Arial"/>
              </a:rPr>
              <a:t>human values shared by </a:t>
            </a:r>
            <a:r>
              <a:rPr lang="en-GB" dirty="0">
                <a:latin typeface="Arial"/>
                <a:cs typeface="Arial"/>
              </a:rPr>
              <a:t>our common </a:t>
            </a:r>
            <a:r>
              <a:rPr lang="en-GB" dirty="0">
                <a:latin typeface="Arial"/>
                <a:cs typeface="Arial"/>
              </a:rPr>
              <a:t>humanity  E.g. - don’t </a:t>
            </a:r>
            <a:r>
              <a:rPr lang="en-GB" dirty="0">
                <a:latin typeface="Arial"/>
                <a:cs typeface="Arial"/>
              </a:rPr>
              <a:t>lie, don’t cheat, don’t steal, don’t hurt others... (commitment to fair play and integrity</a:t>
            </a:r>
            <a:r>
              <a:rPr lang="en-GB" dirty="0">
                <a:latin typeface="Arial"/>
                <a:cs typeface="Arial"/>
              </a:rPr>
              <a:t>?)</a:t>
            </a:r>
          </a:p>
          <a:p>
            <a:pPr marL="457200" lvl="1" indent="0">
              <a:buNone/>
            </a:pPr>
            <a:endParaRPr lang="en-GB" sz="1000" dirty="0">
              <a:latin typeface="Arial"/>
              <a:cs typeface="Arial"/>
            </a:endParaRPr>
          </a:p>
          <a:p>
            <a:pPr lvl="0"/>
            <a:r>
              <a:rPr lang="en-GB" sz="2400" dirty="0">
                <a:latin typeface="Arial"/>
                <a:cs typeface="Arial"/>
              </a:rPr>
              <a:t>At the second level, a professional morality?</a:t>
            </a:r>
          </a:p>
          <a:p>
            <a:pPr marL="457200" lvl="1" indent="0">
              <a:buNone/>
            </a:pPr>
            <a:r>
              <a:rPr lang="en-GB" dirty="0">
                <a:latin typeface="Arial"/>
                <a:cs typeface="Arial"/>
              </a:rPr>
              <a:t>Specific </a:t>
            </a:r>
            <a:r>
              <a:rPr lang="en-GB" dirty="0">
                <a:latin typeface="Arial"/>
                <a:cs typeface="Arial"/>
              </a:rPr>
              <a:t>behavioural responsibility relating </a:t>
            </a:r>
            <a:r>
              <a:rPr lang="en-GB" dirty="0">
                <a:latin typeface="Arial"/>
                <a:cs typeface="Arial"/>
              </a:rPr>
              <a:t>to IT development </a:t>
            </a:r>
            <a:r>
              <a:rPr lang="en-GB" dirty="0">
                <a:latin typeface="Arial"/>
                <a:cs typeface="Arial"/>
              </a:rPr>
              <a:t>(commitment to quality</a:t>
            </a:r>
            <a:r>
              <a:rPr lang="en-GB" dirty="0">
                <a:latin typeface="Arial"/>
                <a:cs typeface="Arial"/>
              </a:rPr>
              <a:t>?)</a:t>
            </a:r>
          </a:p>
          <a:p>
            <a:pPr marL="457200" lvl="1" indent="0">
              <a:buNone/>
            </a:pPr>
            <a:endParaRPr lang="en-GB" sz="1000" dirty="0">
              <a:latin typeface="Arial"/>
              <a:cs typeface="Arial"/>
            </a:endParaRPr>
          </a:p>
          <a:p>
            <a:pPr lvl="0"/>
            <a:r>
              <a:rPr lang="en-GB" sz="2400" dirty="0">
                <a:latin typeface="Arial"/>
                <a:cs typeface="Arial"/>
              </a:rPr>
              <a:t>At the third level, an ‘environmental’ </a:t>
            </a:r>
            <a:r>
              <a:rPr lang="en-GB" sz="2400" dirty="0">
                <a:latin typeface="Arial"/>
                <a:cs typeface="Arial"/>
              </a:rPr>
              <a:t>morality?</a:t>
            </a:r>
          </a:p>
          <a:p>
            <a:pPr marL="400050" lvl="1" indent="0">
              <a:buNone/>
            </a:pPr>
            <a:r>
              <a:rPr lang="en-GB" dirty="0">
                <a:latin typeface="Arial"/>
                <a:cs typeface="Arial"/>
              </a:rPr>
              <a:t>Set </a:t>
            </a:r>
            <a:r>
              <a:rPr lang="en-GB" dirty="0">
                <a:latin typeface="Arial"/>
                <a:cs typeface="Arial"/>
              </a:rPr>
              <a:t>of values </a:t>
            </a:r>
            <a:r>
              <a:rPr lang="en-GB" dirty="0">
                <a:latin typeface="Arial"/>
                <a:cs typeface="Arial"/>
              </a:rPr>
              <a:t>due to </a:t>
            </a:r>
            <a:r>
              <a:rPr lang="en-GB" dirty="0">
                <a:latin typeface="Arial"/>
                <a:cs typeface="Arial"/>
              </a:rPr>
              <a:t>care required towards people affected </a:t>
            </a:r>
            <a:r>
              <a:rPr lang="en-GB" dirty="0">
                <a:latin typeface="Arial"/>
                <a:cs typeface="Arial"/>
              </a:rPr>
              <a:t>by the </a:t>
            </a:r>
            <a:r>
              <a:rPr lang="en-GB" dirty="0">
                <a:latin typeface="Arial"/>
                <a:cs typeface="Arial"/>
              </a:rPr>
              <a:t>professional’s work? (commitment to </a:t>
            </a:r>
            <a:r>
              <a:rPr lang="en-GB" dirty="0">
                <a:latin typeface="Arial"/>
                <a:cs typeface="Arial"/>
              </a:rPr>
              <a:t>the public </a:t>
            </a:r>
            <a:r>
              <a:rPr lang="en-GB" dirty="0">
                <a:latin typeface="Arial"/>
                <a:cs typeface="Arial"/>
              </a:rPr>
              <a:t>well being</a:t>
            </a:r>
            <a:r>
              <a:rPr lang="en-GB" dirty="0">
                <a:latin typeface="Arial"/>
                <a:cs typeface="Arial"/>
              </a:rPr>
              <a:t>?)</a:t>
            </a:r>
            <a:endParaRPr lang="en-GB" dirty="0">
              <a:latin typeface="Arial"/>
              <a:cs typeface="Arial"/>
            </a:endParaRPr>
          </a:p>
        </p:txBody>
      </p:sp>
    </p:spTree>
    <p:extLst>
      <p:ext uri="{BB962C8B-B14F-4D97-AF65-F5344CB8AC3E}">
        <p14:creationId xmlns:p14="http://schemas.microsoft.com/office/powerpoint/2010/main" val="4771985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Some Areas of Ethical </a:t>
            </a:r>
            <a:r>
              <a:rPr lang="en-US" dirty="0" smtClean="0">
                <a:latin typeface="Tahoma" panose="020B0604030504040204" pitchFamily="34" charset="0"/>
                <a:ea typeface="Tahoma" panose="020B0604030504040204" pitchFamily="34" charset="0"/>
                <a:cs typeface="Tahoma" panose="020B0604030504040204" pitchFamily="34" charset="0"/>
              </a:rPr>
              <a:t>Debate in IT</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lnSpcReduction="10000"/>
          </a:bodyPr>
          <a:lstStyle/>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Personal intrusion</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Privacy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Deception</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Security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Hacking</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Reliability/goodness of fit</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Inappropriate use/abuse of technology</a:t>
            </a: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Intellectual property</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lvl="0">
              <a:lnSpc>
                <a:spcPct val="90000"/>
              </a:lnSpc>
            </a:pPr>
            <a:r>
              <a:rPr lang="en-US" dirty="0">
                <a:latin typeface="Tahoma" panose="020B0604030504040204" pitchFamily="34" charset="0"/>
                <a:ea typeface="Tahoma" panose="020B0604030504040204" pitchFamily="34" charset="0"/>
                <a:cs typeface="Tahoma" panose="020B0604030504040204" pitchFamily="34" charset="0"/>
              </a:rPr>
              <a:t>Social </a:t>
            </a:r>
            <a:r>
              <a:rPr lang="en-US" dirty="0" smtClean="0">
                <a:latin typeface="Tahoma" panose="020B0604030504040204" pitchFamily="34" charset="0"/>
                <a:ea typeface="Tahoma" panose="020B0604030504040204" pitchFamily="34" charset="0"/>
                <a:cs typeface="Tahoma" panose="020B0604030504040204" pitchFamily="34" charset="0"/>
              </a:rPr>
              <a:t>responsibility</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836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Story of MP3</a:t>
            </a:r>
          </a:p>
        </p:txBody>
      </p:sp>
      <p:sp>
        <p:nvSpPr>
          <p:cNvPr id="12291" name="Rectangle 3"/>
          <p:cNvSpPr>
            <a:spLocks noGrp="1" noChangeArrowheads="1"/>
          </p:cNvSpPr>
          <p:nvPr>
            <p:ph idx="1"/>
          </p:nvPr>
        </p:nvSpPr>
        <p:spPr>
          <a:xfrm>
            <a:off x="1981200" y="2279924"/>
            <a:ext cx="8229600" cy="4389437"/>
          </a:xfrm>
        </p:spPr>
        <p:txBody>
          <a:bodyPr/>
          <a:lstStyle/>
          <a:p>
            <a:r>
              <a:rPr lang="en-US" sz="3200" dirty="0">
                <a:latin typeface="Tahoma" panose="020B0604030504040204" pitchFamily="34" charset="0"/>
                <a:ea typeface="Tahoma" panose="020B0604030504040204" pitchFamily="34" charset="0"/>
                <a:cs typeface="Tahoma" panose="020B0604030504040204" pitchFamily="34" charset="0"/>
              </a:rPr>
              <a:t>MP3 protocol</a:t>
            </a:r>
          </a:p>
          <a:p>
            <a:pPr lvl="1"/>
            <a:r>
              <a:rPr lang="en-US" sz="2800" dirty="0">
                <a:latin typeface="Tahoma" panose="020B0604030504040204" pitchFamily="34" charset="0"/>
                <a:ea typeface="Tahoma" panose="020B0604030504040204" pitchFamily="34" charset="0"/>
                <a:cs typeface="Tahoma" panose="020B0604030504040204" pitchFamily="34" charset="0"/>
              </a:rPr>
              <a:t>Compresses digital files that store audio </a:t>
            </a:r>
            <a:r>
              <a:rPr lang="en-US" sz="2800" dirty="0">
                <a:latin typeface="Tahoma" panose="020B0604030504040204" pitchFamily="34" charset="0"/>
                <a:ea typeface="Tahoma" panose="020B0604030504040204" pitchFamily="34" charset="0"/>
                <a:cs typeface="Tahoma" panose="020B0604030504040204" pitchFamily="34" charset="0"/>
              </a:rPr>
              <a:t>info</a:t>
            </a:r>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3200" dirty="0">
                <a:latin typeface="Tahoma" panose="020B0604030504040204" pitchFamily="34" charset="0"/>
                <a:ea typeface="Tahoma" panose="020B0604030504040204" pitchFamily="34" charset="0"/>
                <a:cs typeface="Tahoma" panose="020B0604030504040204" pitchFamily="34" charset="0"/>
              </a:rPr>
              <a:t>Napster</a:t>
            </a:r>
            <a:endParaRPr lang="en-US" sz="3200" dirty="0">
              <a:latin typeface="Tahoma" panose="020B0604030504040204" pitchFamily="34" charset="0"/>
              <a:ea typeface="Tahoma" panose="020B0604030504040204" pitchFamily="34" charset="0"/>
              <a:cs typeface="Tahoma" panose="020B0604030504040204" pitchFamily="34" charset="0"/>
            </a:endParaRPr>
          </a:p>
          <a:p>
            <a:pPr lvl="1"/>
            <a:r>
              <a:rPr lang="en-US" sz="2800" dirty="0">
                <a:latin typeface="Tahoma" panose="020B0604030504040204" pitchFamily="34" charset="0"/>
                <a:ea typeface="Tahoma" panose="020B0604030504040204" pitchFamily="34" charset="0"/>
                <a:cs typeface="Tahoma" panose="020B0604030504040204" pitchFamily="34" charset="0"/>
              </a:rPr>
              <a:t>Enabled peer-to-peer file sharing</a:t>
            </a:r>
          </a:p>
          <a:p>
            <a:pPr lvl="1"/>
            <a:r>
              <a:rPr lang="en-US" sz="2800" dirty="0">
                <a:latin typeface="Tahoma" panose="020B0604030504040204" pitchFamily="34" charset="0"/>
                <a:ea typeface="Tahoma" panose="020B0604030504040204" pitchFamily="34" charset="0"/>
                <a:cs typeface="Tahoma" panose="020B0604030504040204" pitchFamily="34" charset="0"/>
              </a:rPr>
              <a:t>Allowed users to share music files with other users </a:t>
            </a:r>
            <a:r>
              <a:rPr lang="en-US" sz="2800" dirty="0">
                <a:latin typeface="Tahoma" panose="020B0604030504040204" pitchFamily="34" charset="0"/>
                <a:ea typeface="Tahoma" panose="020B0604030504040204" pitchFamily="34" charset="0"/>
                <a:cs typeface="Tahoma" panose="020B0604030504040204" pitchFamily="34" charset="0"/>
              </a:rPr>
              <a:t>&amp; </a:t>
            </a:r>
            <a:r>
              <a:rPr lang="en-US" sz="2800" dirty="0">
                <a:latin typeface="Tahoma" panose="020B0604030504040204" pitchFamily="34" charset="0"/>
                <a:ea typeface="Tahoma" panose="020B0604030504040204" pitchFamily="34" charset="0"/>
                <a:cs typeface="Tahoma" panose="020B0604030504040204" pitchFamily="34" charset="0"/>
              </a:rPr>
              <a:t>obtain music files from other users</a:t>
            </a:r>
          </a:p>
        </p:txBody>
      </p:sp>
      <p:sp>
        <p:nvSpPr>
          <p:cNvPr id="12292" name="Slide Number Placeholder 5"/>
          <p:cNvSpPr>
            <a:spLocks noGrp="1"/>
          </p:cNvSpPr>
          <p:nvPr>
            <p:ph type="sldNum" sz="quarter" idx="12"/>
          </p:nvPr>
        </p:nvSpPr>
        <p:spPr bwMode="auto">
          <a:xfrm rot="5400000">
            <a:off x="8513763" y="3736976"/>
            <a:ext cx="3200400" cy="365125"/>
          </a:xfrm>
          <a:noFill/>
          <a:ln>
            <a:miter lim="800000"/>
            <a:headEnd/>
            <a:tailEnd/>
          </a:ln>
        </p:spPr>
        <p:txBody>
          <a:bodyPr wrap="square" numCol="1" anchorCtr="0" compatLnSpc="1">
            <a:prstTxWarp prst="textNoShape">
              <a:avLst/>
            </a:prstTxWarp>
          </a:bodyPr>
          <a:lstStyle/>
          <a:p>
            <a:pPr algn="l"/>
            <a:fld id="{8BF88BBF-F791-4C69-852F-E5E30F0C1249}" type="slidenum">
              <a:rPr lang="en-US">
                <a:solidFill>
                  <a:schemeClr val="tx2"/>
                </a:solidFill>
                <a:latin typeface="Arial" charset="0"/>
                <a:cs typeface="Arial" charset="0"/>
              </a:rPr>
              <a:pPr algn="l"/>
              <a:t>71</a:t>
            </a:fld>
            <a:endParaRPr lang="en-US" dirty="0">
              <a:solidFill>
                <a:schemeClr val="tx2"/>
              </a:solidFill>
              <a:latin typeface="Arial" charset="0"/>
              <a:cs typeface="Arial" charset="0"/>
            </a:endParaRPr>
          </a:p>
        </p:txBody>
      </p:sp>
    </p:spTree>
    <p:extLst>
      <p:ext uri="{BB962C8B-B14F-4D97-AF65-F5344CB8AC3E}">
        <p14:creationId xmlns:p14="http://schemas.microsoft.com/office/powerpoint/2010/main" val="414140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The Story of MP3</a:t>
            </a:r>
          </a:p>
        </p:txBody>
      </p:sp>
      <p:sp>
        <p:nvSpPr>
          <p:cNvPr id="12291" name="Rectangle 3"/>
          <p:cNvSpPr>
            <a:spLocks noGrp="1" noChangeArrowheads="1"/>
          </p:cNvSpPr>
          <p:nvPr>
            <p:ph idx="1"/>
          </p:nvPr>
        </p:nvSpPr>
        <p:spPr>
          <a:xfrm>
            <a:off x="1775520" y="1935164"/>
            <a:ext cx="8435280" cy="4389437"/>
          </a:xfrm>
        </p:spPr>
        <p:txBody>
          <a:bodyPr/>
          <a:lstStyle/>
          <a:p>
            <a:r>
              <a:rPr lang="en-US" sz="3200" dirty="0">
                <a:latin typeface="Tahoma" panose="020B0604030504040204" pitchFamily="34" charset="0"/>
                <a:ea typeface="Tahoma" panose="020B0604030504040204" pitchFamily="34" charset="0"/>
                <a:cs typeface="Tahoma" panose="020B0604030504040204" pitchFamily="34" charset="0"/>
              </a:rPr>
              <a:t>Recording companies </a:t>
            </a:r>
            <a:r>
              <a:rPr lang="en-US" sz="3200" dirty="0">
                <a:latin typeface="Tahoma" panose="020B0604030504040204" pitchFamily="34" charset="0"/>
                <a:ea typeface="Tahoma" panose="020B0604030504040204" pitchFamily="34" charset="0"/>
                <a:cs typeface="Tahoma" panose="020B0604030504040204" pitchFamily="34" charset="0"/>
              </a:rPr>
              <a:t>filed a suit on </a:t>
            </a:r>
            <a:r>
              <a:rPr lang="en-US" sz="3200" dirty="0">
                <a:latin typeface="Tahoma" panose="020B0604030504040204" pitchFamily="34" charset="0"/>
                <a:ea typeface="Tahoma" panose="020B0604030504040204" pitchFamily="34" charset="0"/>
                <a:cs typeface="Tahoma" panose="020B0604030504040204" pitchFamily="34" charset="0"/>
              </a:rPr>
              <a:t>grounds of copyright infringement</a:t>
            </a:r>
          </a:p>
          <a:p>
            <a:r>
              <a:rPr lang="en-US" sz="3200" dirty="0">
                <a:latin typeface="Tahoma" panose="020B0604030504040204" pitchFamily="34" charset="0"/>
                <a:ea typeface="Tahoma" panose="020B0604030504040204" pitchFamily="34" charset="0"/>
                <a:cs typeface="Tahoma" panose="020B0604030504040204" pitchFamily="34" charset="0"/>
              </a:rPr>
              <a:t>Napster lost the case &amp;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subsequent appeals</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3000" dirty="0">
                <a:latin typeface="Tahoma" panose="020B0604030504040204" pitchFamily="34" charset="0"/>
                <a:ea typeface="Tahoma" panose="020B0604030504040204" pitchFamily="34" charset="0"/>
                <a:cs typeface="Tahoma" panose="020B0604030504040204" pitchFamily="34" charset="0"/>
              </a:rPr>
              <a:t>Question</a:t>
            </a:r>
            <a:endParaRPr lang="en-US" sz="3000" dirty="0">
              <a:latin typeface="Tahoma" panose="020B0604030504040204" pitchFamily="34" charset="0"/>
              <a:ea typeface="Tahoma" panose="020B0604030504040204" pitchFamily="34" charset="0"/>
              <a:cs typeface="Tahoma" panose="020B0604030504040204" pitchFamily="34" charset="0"/>
            </a:endParaRPr>
          </a:p>
          <a:p>
            <a:pPr marL="393700" lvl="1" indent="0">
              <a:buNone/>
            </a:pPr>
            <a:r>
              <a:rPr lang="en-US" sz="2800" dirty="0">
                <a:latin typeface="Tahoma" panose="020B0604030504040204" pitchFamily="34" charset="0"/>
                <a:ea typeface="Tahoma" panose="020B0604030504040204" pitchFamily="34" charset="0"/>
                <a:cs typeface="Tahoma" panose="020B0604030504040204" pitchFamily="34" charset="0"/>
              </a:rPr>
              <a:t>Is it ethically right to swap copyrighted MP3 files?</a:t>
            </a:r>
          </a:p>
          <a:p>
            <a:pPr marL="0" indent="0">
              <a:buNone/>
            </a:pPr>
            <a:endParaRPr lang="en-US" sz="1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3000" dirty="0">
                <a:latin typeface="Tahoma" panose="020B0604030504040204" pitchFamily="34" charset="0"/>
                <a:ea typeface="Tahoma" panose="020B0604030504040204" pitchFamily="34" charset="0"/>
                <a:cs typeface="Tahoma" panose="020B0604030504040204" pitchFamily="34" charset="0"/>
              </a:rPr>
              <a:t>Is </a:t>
            </a:r>
            <a:r>
              <a:rPr lang="en-US" sz="3000" dirty="0">
                <a:latin typeface="Tahoma" panose="020B0604030504040204" pitchFamily="34" charset="0"/>
                <a:ea typeface="Tahoma" panose="020B0604030504040204" pitchFamily="34" charset="0"/>
                <a:cs typeface="Tahoma" panose="020B0604030504040204" pitchFamily="34" charset="0"/>
              </a:rPr>
              <a:t>there anything in the technology to prevent this?</a:t>
            </a:r>
          </a:p>
        </p:txBody>
      </p:sp>
      <p:sp>
        <p:nvSpPr>
          <p:cNvPr id="12292" name="Slide Number Placeholder 5"/>
          <p:cNvSpPr>
            <a:spLocks noGrp="1"/>
          </p:cNvSpPr>
          <p:nvPr>
            <p:ph type="sldNum" sz="quarter" idx="12"/>
          </p:nvPr>
        </p:nvSpPr>
        <p:spPr bwMode="auto">
          <a:xfrm rot="5400000">
            <a:off x="8513763" y="3736976"/>
            <a:ext cx="3200400" cy="365125"/>
          </a:xfrm>
          <a:noFill/>
          <a:ln>
            <a:miter lim="800000"/>
            <a:headEnd/>
            <a:tailEnd/>
          </a:ln>
        </p:spPr>
        <p:txBody>
          <a:bodyPr wrap="square" numCol="1" anchorCtr="0" compatLnSpc="1">
            <a:prstTxWarp prst="textNoShape">
              <a:avLst/>
            </a:prstTxWarp>
          </a:bodyPr>
          <a:lstStyle/>
          <a:p>
            <a:pPr algn="l"/>
            <a:fld id="{8BF88BBF-F791-4C69-852F-E5E30F0C1249}" type="slidenum">
              <a:rPr lang="en-US">
                <a:solidFill>
                  <a:schemeClr val="tx2"/>
                </a:solidFill>
                <a:latin typeface="Arial" charset="0"/>
                <a:cs typeface="Arial" charset="0"/>
              </a:rPr>
              <a:pPr algn="l"/>
              <a:t>72</a:t>
            </a:fld>
            <a:endParaRPr lang="en-US" dirty="0">
              <a:solidFill>
                <a:schemeClr val="tx2"/>
              </a:solidFill>
              <a:latin typeface="Arial" charset="0"/>
              <a:cs typeface="Arial" charset="0"/>
            </a:endParaRPr>
          </a:p>
        </p:txBody>
      </p:sp>
    </p:spTree>
    <p:extLst>
      <p:ext uri="{BB962C8B-B14F-4D97-AF65-F5344CB8AC3E}">
        <p14:creationId xmlns:p14="http://schemas.microsoft.com/office/powerpoint/2010/main" val="421908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3" end="3"/>
                                            </p:txEl>
                                          </p:spTgt>
                                        </p:tgtEl>
                                        <p:attrNameLst>
                                          <p:attrName>style.visibility</p:attrName>
                                        </p:attrNameLst>
                                      </p:cBhvr>
                                      <p:to>
                                        <p:strVal val="visible"/>
                                      </p:to>
                                    </p:set>
                                    <p:anim calcmode="lin" valueType="num">
                                      <p:cBhvr additive="base">
                                        <p:cTn id="7" dur="10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229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1">
                                            <p:txEl>
                                              <p:pRg st="4" end="4"/>
                                            </p:txEl>
                                          </p:spTgt>
                                        </p:tgtEl>
                                        <p:attrNameLst>
                                          <p:attrName>style.visibility</p:attrName>
                                        </p:attrNameLst>
                                      </p:cBhvr>
                                      <p:to>
                                        <p:strVal val="visible"/>
                                      </p:to>
                                    </p:set>
                                    <p:anim calcmode="lin" valueType="num">
                                      <p:cBhvr additive="base">
                                        <p:cTn id="11" dur="10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22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91">
                                            <p:txEl>
                                              <p:pRg st="6" end="6"/>
                                            </p:txEl>
                                          </p:spTgt>
                                        </p:tgtEl>
                                        <p:attrNameLst>
                                          <p:attrName>style.visibility</p:attrName>
                                        </p:attrNameLst>
                                      </p:cBhvr>
                                      <p:to>
                                        <p:strVal val="visible"/>
                                      </p:to>
                                    </p:set>
                                    <p:anim calcmode="lin" valueType="num">
                                      <p:cBhvr additive="base">
                                        <p:cTn id="17" dur="10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22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Responsibility of the IT </a:t>
            </a:r>
            <a:r>
              <a:rPr lang="en-GB" dirty="0" smtClean="0"/>
              <a:t>Professional</a:t>
            </a:r>
            <a:endParaRPr lang="en-GB" dirty="0"/>
          </a:p>
        </p:txBody>
      </p:sp>
      <p:sp>
        <p:nvSpPr>
          <p:cNvPr id="3" name="Content Placeholder 2"/>
          <p:cNvSpPr>
            <a:spLocks noGrp="1"/>
          </p:cNvSpPr>
          <p:nvPr>
            <p:ph idx="1"/>
          </p:nvPr>
        </p:nvSpPr>
        <p:spPr/>
        <p:txBody>
          <a:bodyPr/>
          <a:lstStyle/>
          <a:p>
            <a:pPr>
              <a:spcBef>
                <a:spcPts val="800"/>
              </a:spcBef>
            </a:pPr>
            <a:r>
              <a:rPr lang="en-GB" dirty="0">
                <a:latin typeface="Arial" pitchFamily="34"/>
                <a:cs typeface="Arial" pitchFamily="34"/>
              </a:rPr>
              <a:t>To be aware of the impacts of their software or services</a:t>
            </a:r>
          </a:p>
          <a:p>
            <a:pPr>
              <a:spcBef>
                <a:spcPts val="800"/>
              </a:spcBef>
            </a:pPr>
            <a:r>
              <a:rPr lang="en-GB" dirty="0">
                <a:latin typeface="Arial" pitchFamily="34"/>
                <a:cs typeface="Arial" pitchFamily="34"/>
              </a:rPr>
              <a:t>To be aware of the potential security flaws in their software or services</a:t>
            </a:r>
          </a:p>
          <a:p>
            <a:pPr>
              <a:spcBef>
                <a:spcPts val="800"/>
              </a:spcBef>
            </a:pPr>
            <a:r>
              <a:rPr lang="en-GB" dirty="0">
                <a:latin typeface="Arial" pitchFamily="34"/>
                <a:cs typeface="Arial" pitchFamily="34"/>
              </a:rPr>
              <a:t>To be aware of the potential for abuse of their software or services</a:t>
            </a:r>
          </a:p>
          <a:p>
            <a:pPr>
              <a:spcBef>
                <a:spcPts val="800"/>
              </a:spcBef>
            </a:pPr>
            <a:endParaRPr lang="en-GB" dirty="0">
              <a:latin typeface="Arial" pitchFamily="34"/>
              <a:cs typeface="Arial" pitchFamily="34"/>
            </a:endParaRPr>
          </a:p>
          <a:p>
            <a:pPr>
              <a:spcBef>
                <a:spcPts val="800"/>
              </a:spcBef>
            </a:pPr>
            <a:r>
              <a:rPr lang="en-GB" dirty="0">
                <a:latin typeface="Arial" pitchFamily="34"/>
                <a:cs typeface="Arial" pitchFamily="34"/>
              </a:rPr>
              <a:t>To acknowledge an </a:t>
            </a:r>
            <a:r>
              <a:rPr lang="en-GB" b="1" dirty="0">
                <a:latin typeface="Arial" pitchFamily="34"/>
                <a:cs typeface="Arial" pitchFamily="34"/>
              </a:rPr>
              <a:t>ethical</a:t>
            </a:r>
            <a:r>
              <a:rPr lang="en-GB" dirty="0">
                <a:latin typeface="Arial" pitchFamily="34"/>
                <a:cs typeface="Arial" pitchFamily="34"/>
              </a:rPr>
              <a:t> responsibility to the </a:t>
            </a:r>
            <a:r>
              <a:rPr lang="en-GB" dirty="0" smtClean="0">
                <a:latin typeface="Arial" pitchFamily="34"/>
                <a:cs typeface="Arial" pitchFamily="34"/>
              </a:rPr>
              <a:t>public</a:t>
            </a:r>
            <a:endParaRPr lang="en-GB" dirty="0">
              <a:latin typeface="Arial" pitchFamily="34"/>
              <a:cs typeface="Arial" pitchFamily="34"/>
            </a:endParaRPr>
          </a:p>
        </p:txBody>
      </p:sp>
    </p:spTree>
    <p:extLst>
      <p:ext uri="{BB962C8B-B14F-4D97-AF65-F5344CB8AC3E}">
        <p14:creationId xmlns:p14="http://schemas.microsoft.com/office/powerpoint/2010/main" val="165719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latin typeface="Tahoma" panose="020B0604030504040204" pitchFamily="34" charset="0"/>
                <a:ea typeface="Tahoma" panose="020B0604030504040204" pitchFamily="34" charset="0"/>
                <a:cs typeface="Tahoma" panose="020B0604030504040204" pitchFamily="34" charset="0"/>
              </a:rPr>
              <a:t>Alan Turing</a:t>
            </a:r>
            <a:endParaRPr lang="en-GB" b="1" dirty="0">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49058" y="188640"/>
            <a:ext cx="5256584" cy="5256584"/>
          </a:xfrm>
        </p:spPr>
      </p:pic>
      <p:sp>
        <p:nvSpPr>
          <p:cNvPr id="5" name="Content Placeholder 4"/>
          <p:cNvSpPr>
            <a:spLocks noGrp="1"/>
          </p:cNvSpPr>
          <p:nvPr>
            <p:ph sz="half" idx="2"/>
          </p:nvPr>
        </p:nvSpPr>
        <p:spPr>
          <a:xfrm>
            <a:off x="119336" y="1556792"/>
            <a:ext cx="6768752" cy="5184576"/>
          </a:xfrm>
        </p:spPr>
        <p:txBody>
          <a:bodyPr>
            <a:normAutofit fontScale="92500" lnSpcReduction="10000"/>
          </a:bodyPr>
          <a:lstStyle/>
          <a:p>
            <a:r>
              <a:rPr lang="en-GB" sz="3200" dirty="0">
                <a:latin typeface="Tahoma" panose="020B0604030504040204" pitchFamily="34" charset="0"/>
                <a:ea typeface="Tahoma" panose="020B0604030504040204" pitchFamily="34" charset="0"/>
                <a:cs typeface="Tahoma" panose="020B0604030504040204" pitchFamily="34" charset="0"/>
              </a:rPr>
              <a:t>Was </a:t>
            </a:r>
            <a:r>
              <a:rPr lang="en-GB" sz="3200" dirty="0" smtClean="0">
                <a:latin typeface="Tahoma" panose="020B0604030504040204" pitchFamily="34" charset="0"/>
                <a:ea typeface="Tahoma" panose="020B0604030504040204" pitchFamily="34" charset="0"/>
                <a:cs typeface="Tahoma" panose="020B0604030504040204" pitchFamily="34" charset="0"/>
              </a:rPr>
              <a:t>he </a:t>
            </a:r>
            <a:r>
              <a:rPr lang="en-GB" sz="3200" dirty="0">
                <a:latin typeface="Tahoma" panose="020B0604030504040204" pitchFamily="34" charset="0"/>
                <a:ea typeface="Tahoma" panose="020B0604030504040204" pitchFamily="34" charset="0"/>
                <a:cs typeface="Tahoma" panose="020B0604030504040204" pitchFamily="34" charset="0"/>
              </a:rPr>
              <a:t>dyslexic</a:t>
            </a:r>
            <a:r>
              <a:rPr lang="en-GB" sz="3200" dirty="0" smtClean="0">
                <a:latin typeface="Tahoma" panose="020B0604030504040204" pitchFamily="34" charset="0"/>
                <a:ea typeface="Tahoma" panose="020B0604030504040204" pitchFamily="34" charset="0"/>
                <a:cs typeface="Tahoma" panose="020B0604030504040204" pitchFamily="34" charset="0"/>
              </a:rPr>
              <a:t>?</a:t>
            </a:r>
          </a:p>
          <a:p>
            <a:r>
              <a:rPr lang="en-GB" sz="3200" dirty="0" smtClean="0">
                <a:latin typeface="Tahoma" panose="020B0604030504040204" pitchFamily="34" charset="0"/>
                <a:ea typeface="Tahoma" panose="020B0604030504040204" pitchFamily="34" charset="0"/>
                <a:cs typeface="Tahoma" panose="020B0604030504040204" pitchFamily="34" charset="0"/>
              </a:rPr>
              <a:t>Was he autistic?</a:t>
            </a:r>
          </a:p>
          <a:p>
            <a:r>
              <a:rPr lang="en-GB" sz="3200" dirty="0" smtClean="0">
                <a:latin typeface="Tahoma" panose="020B0604030504040204" pitchFamily="34" charset="0"/>
                <a:ea typeface="Tahoma" panose="020B0604030504040204" pitchFamily="34" charset="0"/>
                <a:cs typeface="Tahoma" panose="020B0604030504040204" pitchFamily="34" charset="0"/>
              </a:rPr>
              <a:t>Did he </a:t>
            </a:r>
            <a:r>
              <a:rPr lang="en-GB" sz="3200" dirty="0">
                <a:latin typeface="Tahoma" panose="020B0604030504040204" pitchFamily="34" charset="0"/>
                <a:ea typeface="Tahoma" panose="020B0604030504040204" pitchFamily="34" charset="0"/>
                <a:cs typeface="Tahoma" panose="020B0604030504040204" pitchFamily="34" charset="0"/>
              </a:rPr>
              <a:t>have </a:t>
            </a:r>
            <a:r>
              <a:rPr lang="en-GB" sz="3200" dirty="0" smtClean="0">
                <a:latin typeface="Tahoma" panose="020B0604030504040204" pitchFamily="34" charset="0"/>
                <a:ea typeface="Tahoma" panose="020B0604030504040204" pitchFamily="34" charset="0"/>
                <a:cs typeface="Tahoma" panose="020B0604030504040204" pitchFamily="34" charset="0"/>
              </a:rPr>
              <a:t>Asperger </a:t>
            </a:r>
            <a:r>
              <a:rPr lang="en-GB" sz="3200" dirty="0">
                <a:latin typeface="Tahoma" panose="020B0604030504040204" pitchFamily="34" charset="0"/>
                <a:ea typeface="Tahoma" panose="020B0604030504040204" pitchFamily="34" charset="0"/>
                <a:cs typeface="Tahoma" panose="020B0604030504040204" pitchFamily="34" charset="0"/>
              </a:rPr>
              <a:t>syndrome</a:t>
            </a:r>
            <a:r>
              <a:rPr lang="en-GB" sz="3200" dirty="0" smtClean="0">
                <a:latin typeface="Tahoma" panose="020B0604030504040204" pitchFamily="34" charset="0"/>
                <a:ea typeface="Tahoma" panose="020B0604030504040204" pitchFamily="34" charset="0"/>
                <a:cs typeface="Tahoma" panose="020B0604030504040204" pitchFamily="34" charset="0"/>
              </a:rPr>
              <a:t>?</a:t>
            </a:r>
          </a:p>
          <a:p>
            <a:endParaRPr lang="en-GB" sz="3200" dirty="0">
              <a:latin typeface="Tahoma" panose="020B0604030504040204" pitchFamily="34" charset="0"/>
              <a:ea typeface="Tahoma" panose="020B0604030504040204" pitchFamily="34" charset="0"/>
              <a:cs typeface="Tahoma" panose="020B0604030504040204" pitchFamily="34" charset="0"/>
            </a:endParaRPr>
          </a:p>
          <a:p>
            <a:r>
              <a:rPr lang="en-GB" sz="3200" dirty="0">
                <a:latin typeface="Tahoma" panose="020B0604030504040204" pitchFamily="34" charset="0"/>
                <a:ea typeface="Tahoma" panose="020B0604030504040204" pitchFamily="34" charset="0"/>
                <a:cs typeface="Tahoma" panose="020B0604030504040204" pitchFamily="34" charset="0"/>
              </a:rPr>
              <a:t>‘</a:t>
            </a:r>
            <a:r>
              <a:rPr lang="en-GB" sz="3200" dirty="0" err="1" smtClean="0">
                <a:latin typeface="Tahoma" panose="020B0604030504040204" pitchFamily="34" charset="0"/>
                <a:ea typeface="Tahoma" panose="020B0604030504040204" pitchFamily="34" charset="0"/>
                <a:cs typeface="Tahoma" panose="020B0604030504040204" pitchFamily="34" charset="0"/>
              </a:rPr>
              <a:t>neurodivergent</a:t>
            </a:r>
            <a:r>
              <a:rPr lang="en-GB" sz="3200" dirty="0" smtClean="0">
                <a:latin typeface="Tahoma" panose="020B0604030504040204" pitchFamily="34" charset="0"/>
                <a:ea typeface="Tahoma" panose="020B0604030504040204" pitchFamily="34" charset="0"/>
                <a:cs typeface="Tahoma" panose="020B0604030504040204" pitchFamily="34" charset="0"/>
              </a:rPr>
              <a:t>’ - not </a:t>
            </a:r>
            <a:r>
              <a:rPr lang="en-GB" sz="3200" dirty="0">
                <a:latin typeface="Tahoma" panose="020B0604030504040204" pitchFamily="34" charset="0"/>
                <a:ea typeface="Tahoma" panose="020B0604030504040204" pitchFamily="34" charset="0"/>
                <a:cs typeface="Tahoma" panose="020B0604030504040204" pitchFamily="34" charset="0"/>
              </a:rPr>
              <a:t>diseases to be cured or problems to be overcome, </a:t>
            </a:r>
            <a:r>
              <a:rPr lang="en-GB" sz="3200" dirty="0" smtClean="0">
                <a:latin typeface="Tahoma" panose="020B0604030504040204" pitchFamily="34" charset="0"/>
                <a:ea typeface="Tahoma" panose="020B0604030504040204" pitchFamily="34" charset="0"/>
                <a:cs typeface="Tahoma" panose="020B0604030504040204" pitchFamily="34" charset="0"/>
              </a:rPr>
              <a:t>simply natural </a:t>
            </a:r>
            <a:r>
              <a:rPr lang="en-GB" sz="3200" dirty="0">
                <a:latin typeface="Tahoma" panose="020B0604030504040204" pitchFamily="34" charset="0"/>
                <a:ea typeface="Tahoma" panose="020B0604030504040204" pitchFamily="34" charset="0"/>
                <a:cs typeface="Tahoma" panose="020B0604030504040204" pitchFamily="34" charset="0"/>
              </a:rPr>
              <a:t>variation in </a:t>
            </a:r>
            <a:r>
              <a:rPr lang="en-GB" sz="3200" dirty="0" smtClean="0">
                <a:latin typeface="Tahoma" panose="020B0604030504040204" pitchFamily="34" charset="0"/>
                <a:ea typeface="Tahoma" panose="020B0604030504040204" pitchFamily="34" charset="0"/>
                <a:cs typeface="Tahoma" panose="020B0604030504040204" pitchFamily="34" charset="0"/>
              </a:rPr>
              <a:t>human genome</a:t>
            </a:r>
          </a:p>
          <a:p>
            <a:r>
              <a:rPr lang="en-GB" sz="3200" dirty="0" smtClean="0">
                <a:latin typeface="Tahoma" panose="020B0604030504040204" pitchFamily="34" charset="0"/>
                <a:ea typeface="Tahoma" panose="020B0604030504040204" pitchFamily="34" charset="0"/>
                <a:cs typeface="Tahoma" panose="020B0604030504040204" pitchFamily="34" charset="0"/>
              </a:rPr>
              <a:t>Didn’t </a:t>
            </a:r>
            <a:r>
              <a:rPr lang="en-GB" sz="3200" dirty="0">
                <a:latin typeface="Tahoma" panose="020B0604030504040204" pitchFamily="34" charset="0"/>
                <a:ea typeface="Tahoma" panose="020B0604030504040204" pitchFamily="34" charset="0"/>
                <a:cs typeface="Tahoma" panose="020B0604030504040204" pitchFamily="34" charset="0"/>
              </a:rPr>
              <a:t>make a person better or </a:t>
            </a:r>
            <a:r>
              <a:rPr lang="en-GB" sz="3200" dirty="0" smtClean="0">
                <a:latin typeface="Tahoma" panose="020B0604030504040204" pitchFamily="34" charset="0"/>
                <a:ea typeface="Tahoma" panose="020B0604030504040204" pitchFamily="34" charset="0"/>
                <a:cs typeface="Tahoma" panose="020B0604030504040204" pitchFamily="34" charset="0"/>
              </a:rPr>
              <a:t>worse - </a:t>
            </a:r>
            <a:r>
              <a:rPr lang="en-GB" sz="3200" dirty="0">
                <a:latin typeface="Tahoma" panose="020B0604030504040204" pitchFamily="34" charset="0"/>
                <a:ea typeface="Tahoma" panose="020B0604030504040204" pitchFamily="34" charset="0"/>
                <a:cs typeface="Tahoma" panose="020B0604030504040204" pitchFamily="34" charset="0"/>
              </a:rPr>
              <a:t>just meant they thought &amp;</a:t>
            </a:r>
            <a:r>
              <a:rPr lang="en-GB" sz="3200" dirty="0" smtClean="0">
                <a:latin typeface="Tahoma" panose="020B0604030504040204" pitchFamily="34" charset="0"/>
                <a:ea typeface="Tahoma" panose="020B0604030504040204" pitchFamily="34" charset="0"/>
                <a:cs typeface="Tahoma" panose="020B0604030504040204" pitchFamily="34" charset="0"/>
              </a:rPr>
              <a:t> </a:t>
            </a:r>
            <a:r>
              <a:rPr lang="en-GB" sz="3200" dirty="0">
                <a:latin typeface="Tahoma" panose="020B0604030504040204" pitchFamily="34" charset="0"/>
                <a:ea typeface="Tahoma" panose="020B0604030504040204" pitchFamily="34" charset="0"/>
                <a:cs typeface="Tahoma" panose="020B0604030504040204" pitchFamily="34" charset="0"/>
              </a:rPr>
              <a:t>learned </a:t>
            </a:r>
            <a:r>
              <a:rPr lang="en-GB" sz="3200" dirty="0" smtClean="0">
                <a:latin typeface="Tahoma" panose="020B0604030504040204" pitchFamily="34" charset="0"/>
                <a:ea typeface="Tahoma" panose="020B0604030504040204" pitchFamily="34" charset="0"/>
                <a:cs typeface="Tahoma" panose="020B0604030504040204" pitchFamily="34" charset="0"/>
              </a:rPr>
              <a:t>differently</a:t>
            </a:r>
            <a:endParaRPr lang="en-GB"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870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10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10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10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LongProperties xmlns="http://schemas.microsoft.com/office/2006/metadata/longProperties"/>
</file>

<file path=customXml/item2.xml><?xml version="1.0" encoding="utf-8"?>
<?mso-contentType ?>
<customXsn xmlns="http://schemas.microsoft.com/office/2006/metadata/customXsn">
  <xsnLocation>http://study.plymouth.ac.uk/Module/ISAD229 SP 08/FormServerTemplates/Forms/template1.xsn</xsnLocation>
  <cached>False</cached>
  <openByDefault>True</openByDefault>
  <xsnScope>http://study.plymouth.ac.uk/Module/ISAD229 SP 08</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2E6CC4120343624B9D9B027B9EA2F5ED" ma:contentTypeVersion="2" ma:contentTypeDescription="Create a new document." ma:contentTypeScope="" ma:versionID="34f0ad279fc1e0790b2ada675a2e001a">
  <xsd:schema xmlns:xsd="http://www.w3.org/2001/XMLSchema" xmlns:p="http://schemas.microsoft.com/office/2006/metadata/properties" xmlns:ns1="http://schemas.microsoft.com/sharepoint/v3" targetNamespace="http://schemas.microsoft.com/office/2006/metadata/properties" ma:root="true" ma:fieldsID="87be623325499cd90cc4e06c3c45eec9" ns1:_="">
    <xsd:import namespace="http://schemas.microsoft.com/sharepoint/v3"/>
    <xsd:element name="properties">
      <xsd:complexType>
        <xsd:sequence>
          <xsd:element name="documentManagement">
            <xsd:complexType>
              <xsd:all>
                <xsd:element ref="ns1: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ma:index="8" ma:displayName="Subject"/>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documentManagement>
    <Comments xmlns="http://schemas.microsoft.com/sharepoint/v3" xsi:nil="true"/>
  </documentManagement>
</p:properties>
</file>

<file path=customXml/itemProps1.xml><?xml version="1.0" encoding="utf-8"?>
<ds:datastoreItem xmlns:ds="http://schemas.openxmlformats.org/officeDocument/2006/customXml" ds:itemID="{A67AEFDD-BE93-4DEB-A942-E0DF7B45D8F1}">
  <ds:schemaRefs>
    <ds:schemaRef ds:uri="http://schemas.microsoft.com/office/2006/metadata/longProperties"/>
  </ds:schemaRefs>
</ds:datastoreItem>
</file>

<file path=customXml/itemProps2.xml><?xml version="1.0" encoding="utf-8"?>
<ds:datastoreItem xmlns:ds="http://schemas.openxmlformats.org/officeDocument/2006/customXml" ds:itemID="{0C3ED85D-89A5-4090-9CE4-8E4FD5A2EE9E}">
  <ds:schemaRefs>
    <ds:schemaRef ds:uri="http://schemas.microsoft.com/office/2006/metadata/customXsn"/>
  </ds:schemaRefs>
</ds:datastoreItem>
</file>

<file path=customXml/itemProps3.xml><?xml version="1.0" encoding="utf-8"?>
<ds:datastoreItem xmlns:ds="http://schemas.openxmlformats.org/officeDocument/2006/customXml" ds:itemID="{5E5F3BA1-1B65-4A76-822E-3F1F361389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4327AB40-48EA-43E3-94FE-36C471B6B438}">
  <ds:schemaRefs>
    <ds:schemaRef ds:uri="http://schemas.microsoft.com/sharepoint/v3/contenttype/forms"/>
  </ds:schemaRefs>
</ds:datastoreItem>
</file>

<file path=customXml/itemProps5.xml><?xml version="1.0" encoding="utf-8"?>
<ds:datastoreItem xmlns:ds="http://schemas.openxmlformats.org/officeDocument/2006/customXml" ds:itemID="{E331F611-BA0B-4861-A96E-3A416916FF25}">
  <ds:schemaRefs>
    <ds:schemaRef ds:uri="http://schemas.microsoft.com/sharepoint/v3"/>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21146</TotalTime>
  <Words>3005</Words>
  <Application>Microsoft Office PowerPoint</Application>
  <PresentationFormat>Widescreen</PresentationFormat>
  <Paragraphs>453</Paragraphs>
  <Slides>72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MS PGothic</vt:lpstr>
      <vt:lpstr>Arial</vt:lpstr>
      <vt:lpstr>Calibri</vt:lpstr>
      <vt:lpstr>Calibri Light</vt:lpstr>
      <vt:lpstr>Gill Sans MT</vt:lpstr>
      <vt:lpstr>Mangal</vt:lpstr>
      <vt:lpstr>Tahoma</vt:lpstr>
      <vt:lpstr>Times</vt:lpstr>
      <vt:lpstr>Wingdings 2</vt:lpstr>
      <vt:lpstr>Office Theme</vt:lpstr>
      <vt:lpstr>Our Data and IT Law</vt:lpstr>
      <vt:lpstr>Disclaimer (part the first)</vt:lpstr>
      <vt:lpstr>Disclaimer (part the second)</vt:lpstr>
      <vt:lpstr>Interesting counterpoint </vt:lpstr>
      <vt:lpstr>What do we mean by Ethics?</vt:lpstr>
      <vt:lpstr>Ethical principles</vt:lpstr>
      <vt:lpstr>What do we mean by Ethics in the context of IT?</vt:lpstr>
      <vt:lpstr>The Responsibility of the IT Professional</vt:lpstr>
      <vt:lpstr>Alan Turing</vt:lpstr>
      <vt:lpstr>Areas of Ethical Debate?</vt:lpstr>
      <vt:lpstr>Some Areas of Ethical Debate in IT</vt:lpstr>
      <vt:lpstr>Some Areas of Ethical Debate in IT</vt:lpstr>
      <vt:lpstr>Some other areas…</vt:lpstr>
      <vt:lpstr>Privacy</vt:lpstr>
      <vt:lpstr>Privacy – a geek perspective</vt:lpstr>
      <vt:lpstr>Why is it important now?</vt:lpstr>
      <vt:lpstr>Your Information Footprint</vt:lpstr>
      <vt:lpstr>Privacy online?</vt:lpstr>
      <vt:lpstr>Technology and its potential</vt:lpstr>
      <vt:lpstr>Original Photograph</vt:lpstr>
      <vt:lpstr>Side by Side</vt:lpstr>
      <vt:lpstr>Where did he come from?</vt:lpstr>
      <vt:lpstr>Why did they do it?</vt:lpstr>
      <vt:lpstr>And you’re showing this to us, because…???</vt:lpstr>
      <vt:lpstr>The Challenge for Management </vt:lpstr>
      <vt:lpstr>Something to think about…</vt:lpstr>
      <vt:lpstr>PowerPoint Presentation</vt:lpstr>
      <vt:lpstr>Common Scenarios</vt:lpstr>
      <vt:lpstr>“Laws every IT professional should be aware of”</vt:lpstr>
      <vt:lpstr>“Laws every IT professional should be aware of”</vt:lpstr>
      <vt:lpstr>GDPR – Increased Scope</vt:lpstr>
      <vt:lpstr>DPA 1998 – Data should be…</vt:lpstr>
      <vt:lpstr>Concepts of the DPA 1998</vt:lpstr>
      <vt:lpstr>Data Protection Act 1998</vt:lpstr>
      <vt:lpstr>Principles of the DPA (1)</vt:lpstr>
      <vt:lpstr>Principles of the DPA (2)</vt:lpstr>
      <vt:lpstr>Principles of the DPA (3)</vt:lpstr>
      <vt:lpstr>General Data Protection Regulation (GDPR)</vt:lpstr>
      <vt:lpstr>Data Protection Act 2018</vt:lpstr>
      <vt:lpstr>Equality Act 2010</vt:lpstr>
      <vt:lpstr>Equality Act 2010</vt:lpstr>
      <vt:lpstr>Social Media</vt:lpstr>
      <vt:lpstr>Social Media</vt:lpstr>
      <vt:lpstr>PowerPoint Presentation</vt:lpstr>
      <vt:lpstr>Damien Green Case</vt:lpstr>
      <vt:lpstr>Personal data definitions</vt:lpstr>
      <vt:lpstr>New and expanded rights </vt:lpstr>
      <vt:lpstr>Data Protection by Design</vt:lpstr>
      <vt:lpstr>Breach reporting and sanctions</vt:lpstr>
      <vt:lpstr>PowerPoint Presentation</vt:lpstr>
      <vt:lpstr>Laws every professional using IT should be aware of</vt:lpstr>
      <vt:lpstr>Laws every professional using IT should be aware of</vt:lpstr>
      <vt:lpstr>Social Media</vt:lpstr>
      <vt:lpstr>Social Media</vt:lpstr>
      <vt:lpstr>A little more on privacy</vt:lpstr>
      <vt:lpstr>PowerPoint Presentation</vt:lpstr>
      <vt:lpstr>Who’s friends with Freddi?</vt:lpstr>
      <vt:lpstr>What Freddi found out</vt:lpstr>
      <vt:lpstr>PowerPoint Presentation</vt:lpstr>
      <vt:lpstr>PowerPoint Presentation</vt:lpstr>
      <vt:lpstr>Methodological approach</vt:lpstr>
      <vt:lpstr>Issues?</vt:lpstr>
      <vt:lpstr>The Future</vt:lpstr>
      <vt:lpstr>Delete Customer</vt:lpstr>
      <vt:lpstr>PowerPoint Presentation</vt:lpstr>
      <vt:lpstr>Review</vt:lpstr>
      <vt:lpstr>IT in the news?</vt:lpstr>
      <vt:lpstr>Our Data and IT Law</vt:lpstr>
      <vt:lpstr>The Future</vt:lpstr>
      <vt:lpstr>Some Areas of Ethical Debate in IT</vt:lpstr>
      <vt:lpstr>The Story of MP3</vt:lpstr>
      <vt:lpstr>The Story of MP3</vt:lpstr>
    </vt:vector>
  </TitlesOfParts>
  <Company>University of Plymouth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Ethics</dc:title>
  <dc:subject>IT Ethics</dc:subject>
  <dc:creator>Ismini Vasileiou</dc:creator>
  <cp:keywords>IT Ethics</cp:keywords>
  <cp:lastModifiedBy>Martin Read</cp:lastModifiedBy>
  <cp:revision>103</cp:revision>
  <dcterms:created xsi:type="dcterms:W3CDTF">2006-10-31T10:46:55Z</dcterms:created>
  <dcterms:modified xsi:type="dcterms:W3CDTF">2023-11-21T15:43:02Z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TC011812341033</vt:lpwstr>
  </property>
  <property fmtid="{D5CDD505-2E9C-101B-9397-08002B2CF9AE}" pid="3" name="ContentType">
    <vt:lpwstr>Document</vt:lpwstr>
  </property>
  <property fmtid="{D5CDD505-2E9C-101B-9397-08002B2CF9AE}" pid="4" name="ContentTypeId">
    <vt:lpwstr>0x0101002E6CC4120343624B9D9B027B9EA2F5ED</vt:lpwstr>
  </property>
</Properties>
</file>